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53"/>
  </p:notesMasterIdLst>
  <p:sldIdLst>
    <p:sldId id="256" r:id="rId2"/>
    <p:sldId id="258" r:id="rId3"/>
    <p:sldId id="325" r:id="rId4"/>
    <p:sldId id="322" r:id="rId5"/>
    <p:sldId id="323" r:id="rId6"/>
    <p:sldId id="324" r:id="rId7"/>
    <p:sldId id="316" r:id="rId8"/>
    <p:sldId id="321" r:id="rId9"/>
    <p:sldId id="317" r:id="rId10"/>
    <p:sldId id="32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311" r:id="rId21"/>
    <p:sldId id="280" r:id="rId22"/>
    <p:sldId id="281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310" r:id="rId33"/>
    <p:sldId id="312" r:id="rId34"/>
    <p:sldId id="292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13" r:id="rId46"/>
    <p:sldId id="314" r:id="rId47"/>
    <p:sldId id="309" r:id="rId48"/>
    <p:sldId id="318" r:id="rId49"/>
    <p:sldId id="319" r:id="rId50"/>
    <p:sldId id="315" r:id="rId51"/>
    <p:sldId id="270" r:id="rId5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84" autoAdjust="0"/>
    <p:restoredTop sz="94665" autoAdjust="0"/>
  </p:normalViewPr>
  <p:slideViewPr>
    <p:cSldViewPr>
      <p:cViewPr varScale="1">
        <p:scale>
          <a:sx n="66" d="100"/>
          <a:sy n="66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г. Москва (Кадастр)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 и последующие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1.5</c:v>
                </c:pt>
                <c:pt idx="1">
                  <c:v>1.7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Иные субъекты РФ (Кадастр)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 и последующие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</c:v>
                </c:pt>
                <c:pt idx="1">
                  <c:v>1.5</c:v>
                </c:pt>
                <c:pt idx="2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Максимум (Баланс)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 и последующие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2.2000000000000002</c:v>
                </c:pt>
                <c:pt idx="1">
                  <c:v>2.2000000000000002</c:v>
                </c:pt>
                <c:pt idx="2">
                  <c:v>2.2000000000000002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014848"/>
        <c:axId val="48016384"/>
      </c:barChart>
      <c:catAx>
        <c:axId val="48014848"/>
        <c:scaling>
          <c:orientation val="minMax"/>
        </c:scaling>
        <c:delete val="0"/>
        <c:axPos val="b"/>
        <c:majorTickMark val="out"/>
        <c:minorTickMark val="none"/>
        <c:tickLblPos val="nextTo"/>
        <c:crossAx val="48016384"/>
        <c:crosses val="autoZero"/>
        <c:auto val="1"/>
        <c:lblAlgn val="ctr"/>
        <c:lblOffset val="100"/>
        <c:noMultiLvlLbl val="0"/>
      </c:catAx>
      <c:valAx>
        <c:axId val="48016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801484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chemeClr val="tx2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0,3</a:t>
            </a:r>
            <a:r>
              <a:rPr lang="ru-RU" dirty="0" smtClean="0"/>
              <a:t> </a:t>
            </a:r>
            <a:r>
              <a:rPr lang="en-US" dirty="0" smtClean="0"/>
              <a:t>%</a:t>
            </a:r>
            <a:endParaRPr lang="en-US" dirty="0"/>
          </a:p>
        </c:rich>
      </c:tx>
      <c:layout>
        <c:manualLayout>
          <c:xMode val="edge"/>
          <c:yMode val="edge"/>
          <c:x val="0.28792439010459192"/>
          <c:y val="0.3748786994365750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849437617938191E-2"/>
          <c:y val="0.10815914633921356"/>
          <c:w val="0.57497053605999993"/>
          <c:h val="0.6005067258010756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0,30%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Земли с/х назначения</c:v>
                </c:pt>
                <c:pt idx="1">
                  <c:v>Земли жилищной инфраструктуры</c:v>
                </c:pt>
                <c:pt idx="2">
                  <c:v>Дачные участки</c:v>
                </c:pt>
                <c:pt idx="3">
                  <c:v>Ограниченные в обороте земли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1567769702956321"/>
          <c:y val="5.3471625200015256E-2"/>
          <c:w val="0.3501863458779218"/>
          <c:h val="0.8496846015743370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1,5%</a:t>
            </a:r>
            <a:endParaRPr lang="en-US" dirty="0"/>
          </a:p>
        </c:rich>
      </c:tx>
      <c:layout>
        <c:manualLayout>
          <c:xMode val="edge"/>
          <c:yMode val="edge"/>
          <c:x val="0.22794019933554818"/>
          <c:y val="0.2966450303522627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8642059277474029E-2"/>
          <c:y val="1.7188430955044245E-3"/>
          <c:w val="0.51498338870431892"/>
          <c:h val="0.7298880342048292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1,50%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Лист1!$A$2:$A$5</c:f>
              <c:strCache>
                <c:ptCount val="1"/>
                <c:pt idx="0">
                  <c:v>Прочие земельные участки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0476783425327654"/>
          <c:y val="5.3528837522982473E-2"/>
          <c:w val="0.4752983493342402"/>
          <c:h val="0.3933377404331884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41095-A7F7-406D-BEDF-FAA9143E7567}" type="datetimeFigureOut">
              <a:rPr lang="ru-RU" smtClean="0"/>
              <a:t>13.07.2017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1D1CA-349B-4EFC-96D4-F20DE3FEE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553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1D1CA-349B-4EFC-96D4-F20DE3FEEC33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390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garantF1://71153352.0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garantF1://71153352.0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garantF1://71153352.0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garantF1://71153352.0" TargetMode="External"/><Relationship Id="rId2" Type="http://schemas.openxmlformats.org/officeDocument/2006/relationships/hyperlink" Target="consultantplus://offline/ref=3EE1A73E589019ECB5118274927973932F1583357158541CB8DA3A5263B49519B879FEF0BD262ERAK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garantF1://71153352.0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www.nalog.ru/rn77/service/tax/" TargetMode="Externa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Налогового кодекса РФ:</a:t>
            </a:r>
            <a:endParaRPr lang="ru-RU" b="1" i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501008"/>
            <a:ext cx="7776864" cy="3096344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ru-RU" sz="16000" b="1" i="1" dirty="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изменения законодательства и направления налоговой </a:t>
            </a:r>
            <a:r>
              <a:rPr lang="ru-RU" sz="16000" b="1" i="1" dirty="0" smtClean="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политики</a:t>
            </a:r>
          </a:p>
          <a:p>
            <a:endParaRPr lang="ru-RU" sz="16000" b="1" i="1" dirty="0">
              <a:ln w="3175">
                <a:solidFill>
                  <a:schemeClr val="tx1">
                    <a:alpha val="6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25400" dist="12700" dir="14220000" rotWithShape="0">
                  <a:prstClr val="black">
                    <a:alpha val="50000"/>
                  </a:prst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8000" b="1" i="1" dirty="0" smtClean="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Санкт-Петербург, июль 2017 года</a:t>
            </a:r>
            <a:endParaRPr lang="ru-RU" sz="8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985" y="5174131"/>
            <a:ext cx="1503753" cy="143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764704"/>
            <a:ext cx="8208912" cy="30243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и местные налоги: особенности исчисления, уплаты, </a:t>
            </a: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отчетности</a:t>
            </a:r>
            <a:r>
              <a:rPr lang="ru-RU" sz="53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3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3861049"/>
            <a:ext cx="7344816" cy="1728191"/>
          </a:xfrm>
        </p:spPr>
        <p:txBody>
          <a:bodyPr>
            <a:noAutofit/>
          </a:bodyPr>
          <a:lstStyle/>
          <a:p>
            <a:r>
              <a:rPr lang="ru-RU" sz="4000" b="1" i="1" dirty="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Принятые и планируемые изменения законодательства</a:t>
            </a:r>
            <a:br>
              <a:rPr lang="ru-RU" sz="4000" b="1" i="1" dirty="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4000" b="1" i="1" dirty="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Спорные ситуации</a:t>
            </a:r>
            <a:endParaRPr lang="en-US" sz="4000" b="1" i="1" dirty="0">
              <a:ln w="3175">
                <a:solidFill>
                  <a:schemeClr val="tx1">
                    <a:alpha val="6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25400" dist="12700" dir="14220000" rotWithShape="0">
                  <a:prstClr val="black">
                    <a:alpha val="50000"/>
                  </a:prst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46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432055"/>
          </a:xfrm>
        </p:spPr>
        <p:txBody>
          <a:bodyPr>
            <a:normAutofit/>
          </a:bodyPr>
          <a:lstStyle/>
          <a:p>
            <a:r>
              <a:rPr lang="ru-RU" dirty="0" smtClean="0"/>
              <a:t>Транспортный налог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699248" y="3356992"/>
            <a:ext cx="7977208" cy="3240360"/>
          </a:xfrm>
        </p:spPr>
        <p:txBody>
          <a:bodyPr>
            <a:normAutofit fontScale="25000" lnSpcReduction="20000"/>
          </a:bodyPr>
          <a:lstStyle/>
          <a:p>
            <a:pPr marL="365760" indent="-365760" algn="l">
              <a:lnSpc>
                <a:spcPct val="120000"/>
              </a:lnSpc>
              <a:buClr>
                <a:schemeClr val="tx2">
                  <a:lumMod val="75000"/>
                </a:schemeClr>
              </a:buClr>
              <a:buFont typeface="Wingdings" pitchFamily="2" charset="2"/>
              <a:buChar char=""/>
            </a:pPr>
            <a:r>
              <a:rPr lang="ru-RU" sz="10400" dirty="0" smtClean="0">
                <a:solidFill>
                  <a:schemeClr val="tx2">
                    <a:lumMod val="50000"/>
                  </a:schemeClr>
                </a:solidFill>
              </a:rPr>
              <a:t>Региональный налог</a:t>
            </a:r>
          </a:p>
          <a:p>
            <a:pPr marL="365760" indent="-365760" algn="l">
              <a:lnSpc>
                <a:spcPct val="120000"/>
              </a:lnSpc>
              <a:buClr>
                <a:schemeClr val="tx2">
                  <a:lumMod val="75000"/>
                </a:schemeClr>
              </a:buClr>
              <a:buFont typeface="Wingdings" pitchFamily="2" charset="2"/>
              <a:buChar char=""/>
            </a:pPr>
            <a:r>
              <a:rPr lang="ru-RU" sz="10400" dirty="0" smtClean="0">
                <a:solidFill>
                  <a:schemeClr val="tx2">
                    <a:lumMod val="50000"/>
                  </a:schemeClr>
                </a:solidFill>
              </a:rPr>
              <a:t>Глава 28 Налогового кодекса РФ</a:t>
            </a:r>
          </a:p>
          <a:p>
            <a:pPr marL="365760" indent="-365760" algn="l">
              <a:lnSpc>
                <a:spcPct val="120000"/>
              </a:lnSpc>
              <a:buClr>
                <a:schemeClr val="tx2">
                  <a:lumMod val="75000"/>
                </a:schemeClr>
              </a:buClr>
              <a:buFont typeface="Wingdings" pitchFamily="2" charset="2"/>
              <a:buChar char=""/>
            </a:pPr>
            <a:r>
              <a:rPr lang="ru-RU" sz="10400" dirty="0" smtClean="0">
                <a:solidFill>
                  <a:schemeClr val="tx2">
                    <a:lumMod val="50000"/>
                  </a:schemeClr>
                </a:solidFill>
              </a:rPr>
              <a:t>Законы субъектов Российской Федерации</a:t>
            </a:r>
          </a:p>
          <a:p>
            <a:pPr marL="365760" indent="-365760" algn="l">
              <a:lnSpc>
                <a:spcPct val="120000"/>
              </a:lnSpc>
              <a:buClr>
                <a:schemeClr val="tx2">
                  <a:lumMod val="75000"/>
                </a:schemeClr>
              </a:buClr>
              <a:buFont typeface="Wingdings" pitchFamily="2" charset="2"/>
              <a:buChar char=""/>
            </a:pPr>
            <a:r>
              <a:rPr lang="ru-RU" sz="10400" dirty="0" smtClean="0">
                <a:solidFill>
                  <a:schemeClr val="tx2">
                    <a:lumMod val="50000"/>
                  </a:schemeClr>
                </a:solidFill>
              </a:rPr>
              <a:t>Налоговый период – год (ст. 360 НК РФ)</a:t>
            </a:r>
          </a:p>
          <a:p>
            <a:pPr marL="365760" indent="-365760" algn="l">
              <a:lnSpc>
                <a:spcPct val="120000"/>
              </a:lnSpc>
              <a:buClr>
                <a:schemeClr val="tx2">
                  <a:lumMod val="75000"/>
                </a:schemeClr>
              </a:buClr>
              <a:buFont typeface="Wingdings" pitchFamily="2" charset="2"/>
              <a:buChar char=""/>
            </a:pPr>
            <a:r>
              <a:rPr lang="ru-RU" sz="10400" dirty="0" smtClean="0">
                <a:solidFill>
                  <a:schemeClr val="tx2">
                    <a:lumMod val="50000"/>
                  </a:schemeClr>
                </a:solidFill>
              </a:rPr>
              <a:t>Отчетный период (может отсутствовать, в </a:t>
            </a:r>
            <a:r>
              <a:rPr lang="ru-RU" sz="10400" dirty="0" err="1" smtClean="0">
                <a:solidFill>
                  <a:schemeClr val="tx2">
                    <a:lumMod val="50000"/>
                  </a:schemeClr>
                </a:solidFill>
              </a:rPr>
              <a:t>т.ч</a:t>
            </a:r>
            <a:r>
              <a:rPr lang="ru-RU" sz="10400" dirty="0" smtClean="0">
                <a:solidFill>
                  <a:schemeClr val="tx2">
                    <a:lumMod val="50000"/>
                  </a:schemeClr>
                </a:solidFill>
              </a:rPr>
              <a:t>. для отдельных категорий налогоплательщиков) –          1-й квартал, 2-й квартал, 3-й квартал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37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492896"/>
            <a:ext cx="7804389" cy="4032448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75000"/>
                </a:schemeClr>
              </a:buClr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Лица, на которых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зарегистрированы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транспортные средства, признаваемые объектом налогообложения</a:t>
            </a: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Владельцы транспортных средств по «генеральной» доверенности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Исключения: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FIFA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дочерние организации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chemeClr val="tx2">
                  <a:lumMod val="75000"/>
                </a:schemeClr>
              </a:buClr>
              <a:buNone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Налогоплательщики</a:t>
            </a:r>
            <a:br>
              <a:rPr lang="ru-RU" dirty="0" smtClean="0"/>
            </a:br>
            <a:r>
              <a:rPr lang="ru-RU" dirty="0" smtClean="0"/>
              <a:t>(ст. 357 НК РФ)</a:t>
            </a:r>
            <a:endParaRPr lang="ru-RU" dirty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4211960" y="3933056"/>
            <a:ext cx="4536504" cy="2304256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Письмо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Минфина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России от 15 июня 2017 г.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№ 03-05-04-04/37237: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исчисление транспортного налога в случае регистрации и снятия с регистрации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ТС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за период менее одного месяца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не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производится</a:t>
            </a:r>
          </a:p>
        </p:txBody>
      </p:sp>
    </p:spTree>
    <p:extLst>
      <p:ext uri="{BB962C8B-B14F-4D97-AF65-F5344CB8AC3E}">
        <p14:creationId xmlns:p14="http://schemas.microsoft.com/office/powerpoint/2010/main" val="377311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Объекты налогообложения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(ст. 358 НК РФ)</a:t>
            </a:r>
            <a:endParaRPr lang="ru-RU" sz="4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8840"/>
            <a:ext cx="3210461" cy="4464496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Автомобили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Мотоциклы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Яхты, катера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Снегоходы, мотосани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Моторные лодки, гидроциклы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зарегистрированные в установленном порядке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53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70156"/>
            <a:ext cx="8424936" cy="1054250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Не являются объектами налогообложения (п. 2 ст. 358 НК РФ)</a:t>
            </a:r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Автомобили, оборудованные для управления инвалидами (до 100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л.с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.)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Угнанные транспортные средства (при наличии документального подтверждения)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Вёсельные лодки</a:t>
            </a:r>
          </a:p>
          <a:p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Спецсельхозтехника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2230016" cy="1429334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293" y="3387411"/>
            <a:ext cx="2232248" cy="14326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0048"/>
            <a:ext cx="2699792" cy="194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1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Мощность двигателя (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л.с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.)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Паспортная тяга двигателя (кг)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Валовая вместимость (т)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Единица техники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Сведения передают в ФНС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уполномоченные органы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до 15 февраля</a:t>
            </a:r>
            <a:endParaRPr lang="ru-RU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Налоговая база (ст. 359 НК РФ)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4932040" y="3861048"/>
            <a:ext cx="3744416" cy="2088232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Письмо ФНС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России от 07.04.2016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 № СА-4-7/6024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@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о противоречиях в регистрационных документах и данных органов регистрации</a:t>
            </a:r>
          </a:p>
        </p:txBody>
      </p:sp>
    </p:spTree>
    <p:extLst>
      <p:ext uri="{BB962C8B-B14F-4D97-AF65-F5344CB8AC3E}">
        <p14:creationId xmlns:p14="http://schemas.microsoft.com/office/powerpoint/2010/main" val="266275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420888"/>
            <a:ext cx="8280920" cy="370527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Установлены законом субъекта РФ в пределах, определенных ст. 361 НК РФ, на единицу налоговой базы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Могут  быть увеличены/уменьшены                                    не  более  чем  в 10 раз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Могут зависеть от года выпуска,</a:t>
            </a: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категории и экологического</a:t>
            </a: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класса транспортного</a:t>
            </a: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средства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Налоговые ставки</a:t>
            </a:r>
            <a:endParaRPr lang="ru-RU" sz="4800" dirty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5580112" y="3645024"/>
            <a:ext cx="3312368" cy="2808312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Письмо ФНС от 14.03.2017</a:t>
            </a:r>
          </a:p>
          <a:p>
            <a:pPr algn="ctr"/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№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БС-3-21/1744@</a:t>
            </a:r>
          </a:p>
          <a:p>
            <a:pPr algn="ctr"/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об изменении налоговых ставок при изменении места регистрации налогоплательщика</a:t>
            </a:r>
            <a:endParaRPr lang="ru-RU" sz="2200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60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2060848"/>
                <a:ext cx="8424937" cy="468052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pt-BR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ru-RU" b="0" i="1" smtClean="0">
                            <a:latin typeface="Cambria Math"/>
                          </a:rPr>
                          <m:t>н</m:t>
                        </m:r>
                      </m:sub>
                      <m:sup/>
                      <m:e>
                        <m:r>
                          <a:rPr lang="ru-RU" b="0" i="1" smtClean="0">
                            <a:latin typeface="Cambria Math"/>
                          </a:rPr>
                          <m:t>=</m:t>
                        </m:r>
                      </m:e>
                    </m:nary>
                    <m:sSub>
                      <m:sSubPr>
                        <m:ctrlPr>
                          <a:rPr lang="ru-RU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b="0" i="1" smtClean="0">
                            <a:latin typeface="Cambria Math"/>
                          </a:rPr>
                          <m:t>Н</m:t>
                        </m:r>
                      </m:e>
                      <m:sub>
                        <m:r>
                          <a:rPr lang="ru-RU" b="0" i="1" smtClean="0">
                            <a:latin typeface="Cambria Math"/>
                          </a:rPr>
                          <m:t>б</m:t>
                        </m:r>
                      </m:sub>
                    </m:sSub>
                    <m:r>
                      <a:rPr lang="ru-RU" b="0" i="1" smtClean="0">
                        <a:latin typeface="Cambria Math"/>
                      </a:rPr>
                      <m:t> х </m:t>
                    </m:r>
                    <m:sSub>
                      <m:sSubPr>
                        <m:ctrlPr>
                          <a:rPr lang="ru-RU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b="0" i="1" smtClean="0">
                            <a:latin typeface="Cambria Math"/>
                          </a:rPr>
                          <m:t>Н</m:t>
                        </m:r>
                      </m:e>
                      <m:sub>
                        <m:r>
                          <a:rPr lang="ru-RU" b="0" i="1" smtClean="0">
                            <a:latin typeface="Cambria Math"/>
                          </a:rPr>
                          <m:t>ст  </m:t>
                        </m:r>
                      </m:sub>
                    </m:sSub>
                    <m:r>
                      <a:rPr lang="ru-RU" b="0" i="0" smtClean="0">
                        <a:latin typeface="Cambria Math"/>
                      </a:rPr>
                      <m:t>х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ru-RU" dirty="0"/>
                      <m:t>К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х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endParaRPr lang="ru-RU" dirty="0" smtClean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pt-BR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ru-RU" b="0" i="1" smtClean="0">
                            <a:latin typeface="Cambria Math"/>
                          </a:rPr>
                          <m:t>а</m:t>
                        </m:r>
                        <m:r>
                          <a:rPr lang="ru-RU" b="0" i="1" smtClean="0">
                            <a:latin typeface="Cambria Math"/>
                          </a:rPr>
                          <m:t>п</m:t>
                        </m:r>
                      </m:sub>
                      <m:sup/>
                      <m:e>
                        <m:r>
                          <a:rPr lang="ru-RU" i="1">
                            <a:latin typeface="Cambria Math"/>
                          </a:rPr>
                          <m:t>=</m:t>
                        </m:r>
                      </m:e>
                    </m:nary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i="1" smtClean="0">
                            <a:latin typeface="Cambria Math"/>
                          </a:rPr>
                          <m:t>∑</m:t>
                        </m:r>
                        <m:r>
                          <a:rPr lang="ru-RU" b="0" i="1" smtClean="0">
                            <a:latin typeface="Cambria Math"/>
                          </a:rPr>
                          <m:t>н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 smtClean="0"/>
                  <a:t> </a:t>
                </a:r>
                <a:r>
                  <a:rPr lang="ru-RU" dirty="0" smtClean="0"/>
                  <a:t>х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ru-RU" dirty="0" smtClean="0"/>
              </a:p>
              <a:p>
                <a:pPr marL="0" indent="0">
                  <a:buNone/>
                </a:pPr>
                <a:r>
                  <a:rPr lang="ru-RU" sz="2200" dirty="0" smtClean="0"/>
                  <a:t>∑н – сумма налога</a:t>
                </a:r>
              </a:p>
              <a:p>
                <a:pPr marL="0" indent="0">
                  <a:buNone/>
                </a:pPr>
                <a:r>
                  <a:rPr lang="ru-RU" sz="2200" dirty="0" smtClean="0"/>
                  <a:t>∑ап – сумма авансового платежа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200" i="1">
                            <a:latin typeface="Cambria Math"/>
                          </a:rPr>
                          <m:t>Н</m:t>
                        </m:r>
                      </m:e>
                      <m:sub>
                        <m:r>
                          <a:rPr lang="ru-RU" sz="2200" i="1">
                            <a:latin typeface="Cambria Math"/>
                          </a:rPr>
                          <m:t>б</m:t>
                        </m:r>
                      </m:sub>
                    </m:sSub>
                  </m:oMath>
                </a14:m>
                <a:r>
                  <a:rPr lang="ru-RU" sz="2200" dirty="0" smtClean="0"/>
                  <a:t> –налоговая база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200" i="1">
                            <a:latin typeface="Cambria Math"/>
                          </a:rPr>
                          <m:t>Н</m:t>
                        </m:r>
                      </m:e>
                      <m:sub>
                        <m:r>
                          <a:rPr lang="ru-RU" sz="2200" i="1">
                            <a:latin typeface="Cambria Math"/>
                          </a:rPr>
                          <m:t>ст  </m:t>
                        </m:r>
                      </m:sub>
                    </m:sSub>
                  </m:oMath>
                </a14:m>
                <a:r>
                  <a:rPr lang="ru-RU" sz="2200" dirty="0" smtClean="0"/>
                  <a:t>- налоговая ставка</a:t>
                </a:r>
              </a:p>
              <a:p>
                <a:pPr marL="0" indent="0">
                  <a:buNone/>
                </a:pPr>
                <a:r>
                  <a:rPr lang="ru-RU" sz="2200" dirty="0" smtClean="0"/>
                  <a:t>К – повышающий коэффициент для дорогих транспортных средств согласно Перечню </a:t>
                </a:r>
                <a:r>
                  <a:rPr lang="ru-RU" sz="2200" dirty="0" err="1" smtClean="0"/>
                  <a:t>Минпромторга</a:t>
                </a:r>
                <a:r>
                  <a:rPr lang="ru-RU" sz="2200" dirty="0" smtClean="0"/>
                  <a:t> РФ </a:t>
                </a:r>
                <a:r>
                  <a:rPr lang="ru-RU" sz="2200" b="1" dirty="0" smtClean="0"/>
                  <a:t>на год </a:t>
                </a:r>
                <a:r>
                  <a:rPr lang="ru-RU" sz="2200" dirty="0" smtClean="0"/>
                  <a:t>( п. 2 ст. 362 НК РФ)</a:t>
                </a:r>
                <a:endParaRPr lang="en-US" sz="2200" dirty="0" smtClean="0"/>
              </a:p>
              <a:p>
                <a:pPr marL="0" indent="0">
                  <a:buNone/>
                </a:pPr>
                <a:r>
                  <a:rPr lang="en-US" sz="2200" b="1" i="1" dirty="0" smtClean="0"/>
                  <a:t>n</a:t>
                </a:r>
                <a:r>
                  <a:rPr lang="en-US" sz="2200" b="1" dirty="0" smtClean="0"/>
                  <a:t>- </a:t>
                </a:r>
                <a:r>
                  <a:rPr lang="ru-RU" sz="2200" b="1" dirty="0" smtClean="0"/>
                  <a:t>период владения транспортным средством («правило 15	числа» в п. 3 ст. 362 НК РФ, действующее с 2016 г.)</a:t>
                </a:r>
              </a:p>
            </p:txBody>
          </p:sp>
        </mc:Choice>
        <mc:Fallback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2060848"/>
                <a:ext cx="8424937" cy="4680520"/>
              </a:xfrm>
              <a:blipFill rotWithShape="1">
                <a:blip r:embed="rId2"/>
                <a:stretch>
                  <a:fillRect l="-941" t="-1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80920" cy="1219742"/>
          </a:xfrm>
        </p:spPr>
        <p:txBody>
          <a:bodyPr>
            <a:noAutofit/>
          </a:bodyPr>
          <a:lstStyle/>
          <a:p>
            <a:r>
              <a:rPr lang="ru-RU" sz="4800" dirty="0" smtClean="0"/>
              <a:t>Размеры платежей</a:t>
            </a:r>
            <a:br>
              <a:rPr lang="ru-RU" sz="4800" dirty="0" smtClean="0"/>
            </a:br>
            <a:r>
              <a:rPr lang="ru-RU" sz="4200" dirty="0" smtClean="0"/>
              <a:t>(ст. 362 НК РФ)</a:t>
            </a:r>
            <a:endParaRPr lang="ru-RU" sz="4200" dirty="0"/>
          </a:p>
        </p:txBody>
      </p:sp>
    </p:spTree>
    <p:extLst>
      <p:ext uri="{BB962C8B-B14F-4D97-AF65-F5344CB8AC3E}">
        <p14:creationId xmlns:p14="http://schemas.microsoft.com/office/powerpoint/2010/main" val="277578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Порядок и сроки уплаты налога</a:t>
            </a:r>
            <a:endParaRPr lang="ru-RU" sz="4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4581128"/>
            <a:ext cx="3744416" cy="172819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На основании уведомлений налоговой инспекции не позднее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1 декабря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8200" y="2564904"/>
            <a:ext cx="4100264" cy="122413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 месту нахождения транспортного средства не ранее 1 февраля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89040"/>
            <a:ext cx="3888432" cy="2592288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64904"/>
            <a:ext cx="4176464" cy="2088232"/>
          </a:xfrm>
        </p:spPr>
      </p:pic>
    </p:spTree>
    <p:extLst>
      <p:ext uri="{BB962C8B-B14F-4D97-AF65-F5344CB8AC3E}">
        <p14:creationId xmlns:p14="http://schemas.microsoft.com/office/powerpoint/2010/main" val="200123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204864"/>
            <a:ext cx="7848872" cy="417646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Ст. 363.1 НК РФ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Приложение № 1 к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Приказу ФНС России от 05.12.2016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№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ММВ-7-21/668@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(ранее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– Приказ ФНС России от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20.02.2012 № ММВ-7-11/99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@)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(с изменениями от 14.11.2013, 25.04.2014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Срок сдачи – до 1 февраля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marL="720000" indent="0">
              <a:buNone/>
            </a:pPr>
            <a:endParaRPr lang="ru-RU" sz="22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720000" indent="0">
              <a:buNone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Письмо ФНС от 03.03.2017 №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БС-4-21/3897@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«О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направлении контрольных соотношений показателей формы налоговой декларации по транспортному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налогу»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  <a:p>
            <a:pPr lvl="2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Налоговая декларация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941168"/>
            <a:ext cx="905732" cy="13407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91821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420888"/>
            <a:ext cx="7848872" cy="4176464"/>
          </a:xfrm>
        </p:spPr>
        <p:txBody>
          <a:bodyPr>
            <a:normAutofit/>
          </a:bodyPr>
          <a:lstStyle/>
          <a:p>
            <a:pPr indent="360000"/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владеет информацией, тот владеет миром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Натан 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отшильд</a:t>
            </a:r>
            <a:endParaRPr lang="ru-RU" sz="28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81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276872"/>
            <a:ext cx="8136903" cy="4104455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Новая форма применяется при предоставлении декларации за налоговый период 2017 года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Не требуется заверение печатью организации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Добавлены строки о дате регистрации (070) и снятия с регистрации (080) транспортного средства 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Если декларация за 2016 г. подана по новой форме, уточнения к ней (при необходимости) должны быть поданы по новой форме</a:t>
            </a: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Подачу единой декларации по всем ТС необходимо согласовать с налоговым органом до начала налогового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периода</a:t>
            </a:r>
          </a:p>
          <a:p>
            <a:pPr marL="800100" lvl="2" indent="0">
              <a:buNone/>
            </a:pPr>
            <a:endParaRPr lang="ru-RU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800100" lvl="2" indent="0">
              <a:buNone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Письмо ФНС России от 29 декабря 2016 г. № ПА-4-21/25455@ </a:t>
            </a:r>
          </a:p>
          <a:p>
            <a:pPr marL="0" indent="0">
              <a:buNone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hlinkClick r:id="rId2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75724"/>
            <a:ext cx="8064896" cy="1313116"/>
          </a:xfrm>
        </p:spPr>
        <p:txBody>
          <a:bodyPr>
            <a:noAutofit/>
          </a:bodyPr>
          <a:lstStyle/>
          <a:p>
            <a:r>
              <a:rPr lang="ru-RU" sz="4400" dirty="0"/>
              <a:t>Разъяснения ФНС по новой форме налоговой декларации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445224"/>
            <a:ext cx="905732" cy="13407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7018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348880"/>
            <a:ext cx="8424936" cy="424847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Об отмене гл. 28 НК РФ (законопроект № 1187303-6 от 04.10.2016)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Об ограничении использования транспортных средств для физических лиц до погашения задолженности по транспортному налогу (законопроект № 110755-7 от 27.02.2017)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 переносе срока уплаты транспортного налога для физических лиц на октябрь (законопроект № 977382-6 от 19.01.2016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8" cy="1296143"/>
          </a:xfrm>
        </p:spPr>
        <p:txBody>
          <a:bodyPr>
            <a:noAutofit/>
          </a:bodyPr>
          <a:lstStyle/>
          <a:p>
            <a:r>
              <a:rPr lang="ru-RU" sz="4800" dirty="0" smtClean="0"/>
              <a:t>Проекты изменений в законодательстве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29686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132856"/>
            <a:ext cx="8784976" cy="4536504"/>
          </a:xfrm>
        </p:spPr>
        <p:txBody>
          <a:bodyPr>
            <a:normAutofit fontScale="85000" lnSpcReduction="20000"/>
          </a:bodyPr>
          <a:lstStyle/>
          <a:p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Определение типа транспортного средства (при необходимости применения льгот) осуществляется на основании паспорта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транспортного средства, Одобрения типа транспортного средства (сертификата соответствия), 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 руководства по эксплуатации автомобиля, справки ГИБДД и иных документов (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Постановление Арбитражного суда Восточно-Сибирского округа от 17 февраля 2017 г. № Ф02-7223/16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ru-RU" sz="26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Определение базы для исчисления налога (</a:t>
            </a:r>
            <a:r>
              <a:rPr lang="ru-RU" sz="2600" dirty="0" err="1" smtClean="0">
                <a:solidFill>
                  <a:schemeClr val="tx2">
                    <a:lumMod val="50000"/>
                  </a:schemeClr>
                </a:solidFill>
              </a:rPr>
              <a:t>л.с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., тонны, валовая вместимость, единица техники и т.п.) следует осуществлять на основании данных регистрационных документов (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Определение Верховного Суда РФ от 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2 февраля 2017 г. №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301-КГ16-19801)</a:t>
            </a:r>
          </a:p>
          <a:p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Ставка налога определяется по месту регистрации налогоплательщика, а не по месту регистрации транспортного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средства (Апелляционное определение Свердловского областного суда от 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20 апреля 2017 г. № 33а-5792/2017)</a:t>
            </a:r>
            <a:endParaRPr lang="ru-RU" sz="2600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en-US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75724"/>
            <a:ext cx="8064896" cy="737051"/>
          </a:xfrm>
        </p:spPr>
        <p:txBody>
          <a:bodyPr>
            <a:noAutofit/>
          </a:bodyPr>
          <a:lstStyle/>
          <a:p>
            <a:r>
              <a:rPr lang="ru-RU" sz="4400" dirty="0" smtClean="0"/>
              <a:t>Судебная практика 2016-2017 гг.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76442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Налог на имущество организаций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type="body" idx="1"/>
          </p:nvPr>
        </p:nvSpPr>
        <p:spPr>
          <a:xfrm>
            <a:off x="699248" y="3501008"/>
            <a:ext cx="7734747" cy="3024336"/>
          </a:xfrm>
        </p:spPr>
        <p:txBody>
          <a:bodyPr>
            <a:normAutofit fontScale="70000" lnSpcReduction="20000"/>
          </a:bodyPr>
          <a:lstStyle/>
          <a:p>
            <a:pPr marL="365760" indent="-365760" algn="l">
              <a:lnSpc>
                <a:spcPct val="120000"/>
              </a:lnSpc>
              <a:buClr>
                <a:schemeClr val="tx2">
                  <a:lumMod val="75000"/>
                </a:schemeClr>
              </a:buClr>
              <a:buFont typeface="Wingdings" pitchFamily="2" charset="2"/>
              <a:buChar char=""/>
            </a:pPr>
            <a:r>
              <a:rPr lang="ru-RU" sz="3400" dirty="0">
                <a:solidFill>
                  <a:schemeClr val="tx2">
                    <a:lumMod val="50000"/>
                  </a:schemeClr>
                </a:solidFill>
              </a:rPr>
              <a:t>Региональный налог</a:t>
            </a:r>
          </a:p>
          <a:p>
            <a:pPr marL="365760" indent="-365760" algn="l">
              <a:lnSpc>
                <a:spcPct val="120000"/>
              </a:lnSpc>
              <a:buClr>
                <a:schemeClr val="tx2">
                  <a:lumMod val="75000"/>
                </a:schemeClr>
              </a:buClr>
              <a:buFont typeface="Wingdings" pitchFamily="2" charset="2"/>
              <a:buChar char=""/>
            </a:pPr>
            <a:r>
              <a:rPr lang="ru-RU" sz="3400" dirty="0">
                <a:solidFill>
                  <a:schemeClr val="tx2">
                    <a:lumMod val="50000"/>
                  </a:schemeClr>
                </a:solidFill>
              </a:rPr>
              <a:t>Глава 30 Налогового кодекса РФ</a:t>
            </a:r>
          </a:p>
          <a:p>
            <a:pPr marL="365760" indent="-365760" algn="l">
              <a:lnSpc>
                <a:spcPct val="120000"/>
              </a:lnSpc>
              <a:buClr>
                <a:schemeClr val="tx2">
                  <a:lumMod val="75000"/>
                </a:schemeClr>
              </a:buClr>
              <a:buFont typeface="Wingdings" pitchFamily="2" charset="2"/>
              <a:buChar char=""/>
            </a:pPr>
            <a:r>
              <a:rPr lang="ru-RU" sz="3400" dirty="0">
                <a:solidFill>
                  <a:schemeClr val="tx2">
                    <a:lumMod val="50000"/>
                  </a:schemeClr>
                </a:solidFill>
              </a:rPr>
              <a:t>Законы субъектов Российской Федерации</a:t>
            </a:r>
          </a:p>
          <a:p>
            <a:pPr marL="365760" indent="-365760" algn="l">
              <a:lnSpc>
                <a:spcPct val="120000"/>
              </a:lnSpc>
              <a:buClr>
                <a:schemeClr val="tx2">
                  <a:lumMod val="75000"/>
                </a:schemeClr>
              </a:buClr>
              <a:buFont typeface="Wingdings" pitchFamily="2" charset="2"/>
              <a:buChar char=""/>
            </a:pPr>
            <a:r>
              <a:rPr lang="ru-RU" sz="3400" dirty="0">
                <a:solidFill>
                  <a:schemeClr val="tx2">
                    <a:lumMod val="50000"/>
                  </a:schemeClr>
                </a:solidFill>
              </a:rPr>
              <a:t>Налоговый период – год (ст. 379 НК РФ)</a:t>
            </a:r>
          </a:p>
          <a:p>
            <a:pPr marL="365760" indent="-365760" algn="l">
              <a:lnSpc>
                <a:spcPct val="120000"/>
              </a:lnSpc>
              <a:buClr>
                <a:schemeClr val="tx2">
                  <a:lumMod val="75000"/>
                </a:schemeClr>
              </a:buClr>
              <a:buFont typeface="Wingdings" pitchFamily="2" charset="2"/>
              <a:buChar char=""/>
            </a:pPr>
            <a:r>
              <a:rPr lang="ru-RU" sz="3400" dirty="0">
                <a:solidFill>
                  <a:schemeClr val="tx2">
                    <a:lumMod val="50000"/>
                  </a:schemeClr>
                </a:solidFill>
              </a:rPr>
              <a:t>Отчетный период (может отсутствовать) – 1-й квартал, полугодие, 9 месяцев; для имущества с кадастровой стоимостью – </a:t>
            </a:r>
            <a:r>
              <a:rPr lang="ru-RU" sz="3400" dirty="0" smtClean="0">
                <a:solidFill>
                  <a:schemeClr val="tx2">
                    <a:lumMod val="50000"/>
                  </a:schemeClr>
                </a:solidFill>
              </a:rPr>
              <a:t>1-й </a:t>
            </a:r>
            <a:r>
              <a:rPr lang="ru-RU" sz="3400" dirty="0">
                <a:solidFill>
                  <a:schemeClr val="tx2">
                    <a:lumMod val="50000"/>
                  </a:schemeClr>
                </a:solidFill>
              </a:rPr>
              <a:t>квартал, </a:t>
            </a:r>
            <a:r>
              <a:rPr lang="ru-RU" sz="3400" dirty="0" smtClean="0">
                <a:solidFill>
                  <a:schemeClr val="tx2">
                    <a:lumMod val="50000"/>
                  </a:schemeClr>
                </a:solidFill>
              </a:rPr>
              <a:t>2-й квартал, 3-й </a:t>
            </a:r>
            <a:r>
              <a:rPr lang="ru-RU" sz="3400" dirty="0">
                <a:solidFill>
                  <a:schemeClr val="tx2">
                    <a:lumMod val="50000"/>
                  </a:schemeClr>
                </a:solidFill>
              </a:rPr>
              <a:t>квартал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68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1" y="2132856"/>
            <a:ext cx="7920880" cy="384929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Организации, имеющие имущество, признаваемое объектом налогообложения в соответствии со ст. 374 НК РФ</a:t>
            </a:r>
          </a:p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Организации, применяющие специальные налоговые режимы (с 2014 года, только по кадастру)</a:t>
            </a:r>
          </a:p>
          <a:p>
            <a:pPr marL="0" indent="0">
              <a:buNone/>
            </a:pP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Исключения: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FIFA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и дочерние организации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548680"/>
            <a:ext cx="8424936" cy="1152128"/>
          </a:xfrm>
        </p:spPr>
        <p:txBody>
          <a:bodyPr>
            <a:noAutofit/>
          </a:bodyPr>
          <a:lstStyle/>
          <a:p>
            <a:r>
              <a:rPr lang="ru-RU" sz="4600" dirty="0" smtClean="0"/>
              <a:t>Налогоплательщики</a:t>
            </a:r>
            <a:br>
              <a:rPr lang="ru-RU" sz="4600" dirty="0" smtClean="0"/>
            </a:br>
            <a:r>
              <a:rPr lang="ru-RU" sz="4000" dirty="0" smtClean="0"/>
              <a:t>(ст. 373 НК РФ)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159526"/>
            <a:ext cx="3629595" cy="268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0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5976664" cy="4680520"/>
          </a:xfrm>
        </p:spPr>
        <p:txBody>
          <a:bodyPr>
            <a:normAutofit fontScale="92500" lnSpcReduction="10000"/>
          </a:bodyPr>
          <a:lstStyle/>
          <a:p>
            <a:pPr marL="0">
              <a:spcBef>
                <a:spcPts val="600"/>
              </a:spcBef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Статья 374 НК РФ (с учетом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оложений ст. 378, 378.1, 378.2 НК РФ)</a:t>
            </a:r>
          </a:p>
          <a:p>
            <a:pPr marL="0">
              <a:spcBef>
                <a:spcPts val="600"/>
              </a:spcBef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Недвижимое имущество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>
              <a:spcBef>
                <a:spcPts val="600"/>
              </a:spcBef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Движимое имущество, учитываемое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на балансе организации в соответствии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ПБУ 6/01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Исключения: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объекты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культурного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наследия,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земельные участки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водные объекты,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основные средства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II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амортизационных групп (см. Постановление Правительства РФ № 1 от 01.01.2002)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Объект налогообложения</a:t>
            </a:r>
            <a:endParaRPr lang="ru-RU" sz="4800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5724128" y="2996952"/>
            <a:ext cx="3240359" cy="1891769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Разъяснения по видам объектов – в Письме Минфина России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от 17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февраля 2017 г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№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 03-05-05-01/9043</a:t>
            </a:r>
          </a:p>
        </p:txBody>
      </p:sp>
    </p:spTree>
    <p:extLst>
      <p:ext uri="{BB962C8B-B14F-4D97-AF65-F5344CB8AC3E}">
        <p14:creationId xmlns:p14="http://schemas.microsoft.com/office/powerpoint/2010/main" val="415045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509120"/>
            <a:ext cx="3384376" cy="2348880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8298845"/>
              </p:ext>
            </p:extLst>
          </p:nvPr>
        </p:nvGraphicFramePr>
        <p:xfrm>
          <a:off x="179512" y="2132856"/>
          <a:ext cx="7200800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75724"/>
            <a:ext cx="8568952" cy="924475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ставки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(ст. 380 НК РФ)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79512" y="5517232"/>
            <a:ext cx="4176464" cy="1037453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Новые максимальные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ставки в 2017-2020 гг. для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Ж/Д путей и сооружений (п. 3.2. ст. 380 НК РФ)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16216" y="5301208"/>
            <a:ext cx="23042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Допустимы изменения для отдельных категорий объектов и плательщиков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95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16832"/>
            <a:ext cx="8280920" cy="5616624"/>
          </a:xfrm>
        </p:spPr>
        <p:txBody>
          <a:bodyPr>
            <a:normAutofit fontScale="32500" lnSpcReduction="20000"/>
          </a:bodyPr>
          <a:lstStyle/>
          <a:p>
            <a:pPr marL="0">
              <a:lnSpc>
                <a:spcPct val="120000"/>
              </a:lnSpc>
              <a:spcBef>
                <a:spcPts val="600"/>
              </a:spcBef>
            </a:pPr>
            <a:r>
              <a:rPr lang="ru-RU" sz="5500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5500" dirty="0" err="1" smtClean="0">
                <a:solidFill>
                  <a:schemeClr val="tx2">
                    <a:lumMod val="50000"/>
                  </a:schemeClr>
                </a:solidFill>
              </a:rPr>
              <a:t>Сколково</a:t>
            </a:r>
            <a:r>
              <a:rPr lang="ru-RU" sz="5500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</a:p>
          <a:p>
            <a:pPr marL="0">
              <a:lnSpc>
                <a:spcPct val="120000"/>
              </a:lnSpc>
              <a:spcBef>
                <a:spcPts val="600"/>
              </a:spcBef>
            </a:pPr>
            <a:r>
              <a:rPr lang="ru-RU" sz="5500" dirty="0" smtClean="0">
                <a:solidFill>
                  <a:schemeClr val="tx2">
                    <a:lumMod val="50000"/>
                  </a:schemeClr>
                </a:solidFill>
              </a:rPr>
              <a:t>Религиозные организации, общества инвалидов, адвокатские коллегии, ГНЦ</a:t>
            </a:r>
            <a:endParaRPr lang="en-US" sz="55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>
              <a:lnSpc>
                <a:spcPct val="120000"/>
              </a:lnSpc>
              <a:spcBef>
                <a:spcPts val="600"/>
              </a:spcBef>
            </a:pPr>
            <a:r>
              <a:rPr lang="ru-RU" sz="5500" dirty="0" smtClean="0">
                <a:solidFill>
                  <a:schemeClr val="tx2">
                    <a:lumMod val="50000"/>
                  </a:schemeClr>
                </a:solidFill>
              </a:rPr>
              <a:t>Движимое имущество, принятое на учет в качестве ОС после 01.01.2013 , при отсутствии реорганизации или взаимозависимости </a:t>
            </a:r>
            <a:r>
              <a:rPr lang="ru-RU" sz="5500" b="1" dirty="0" smtClean="0">
                <a:solidFill>
                  <a:schemeClr val="tx2">
                    <a:lumMod val="50000"/>
                  </a:schemeClr>
                </a:solidFill>
              </a:rPr>
              <a:t>(с 1 января 2018 г. – при наличии регионального закона)</a:t>
            </a:r>
          </a:p>
          <a:p>
            <a:pPr marL="0">
              <a:lnSpc>
                <a:spcPct val="120000"/>
              </a:lnSpc>
              <a:spcBef>
                <a:spcPts val="600"/>
              </a:spcBef>
            </a:pPr>
            <a:r>
              <a:rPr lang="ru-RU" sz="5500" b="1" dirty="0" smtClean="0">
                <a:solidFill>
                  <a:schemeClr val="tx2">
                    <a:lumMod val="50000"/>
                  </a:schemeClr>
                </a:solidFill>
              </a:rPr>
              <a:t>Железнодорожные подвижные составы, произведенные после 01.01.2013</a:t>
            </a:r>
          </a:p>
          <a:p>
            <a:pPr marL="0">
              <a:lnSpc>
                <a:spcPct val="120000"/>
              </a:lnSpc>
              <a:spcBef>
                <a:spcPts val="600"/>
              </a:spcBef>
            </a:pPr>
            <a:r>
              <a:rPr lang="ru-RU" sz="5500" dirty="0" smtClean="0">
                <a:solidFill>
                  <a:schemeClr val="tx2">
                    <a:lumMod val="50000"/>
                  </a:schemeClr>
                </a:solidFill>
              </a:rPr>
              <a:t>Новые объекты, имеющие высокую энергоэффективность (см. Постановление Правительства РФ от 17.06.2015 № 600) – первые 3 года эксплуатации</a:t>
            </a:r>
          </a:p>
          <a:p>
            <a:pPr marL="0" indent="0">
              <a:buNone/>
            </a:pPr>
            <a:endParaRPr lang="ru-RU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4900" b="1" dirty="0" smtClean="0">
                <a:solidFill>
                  <a:schemeClr val="tx2">
                    <a:lumMod val="50000"/>
                  </a:schemeClr>
                </a:solidFill>
              </a:rPr>
              <a:t>Письмо </a:t>
            </a:r>
            <a:r>
              <a:rPr lang="ru-RU" sz="4900" b="1" dirty="0">
                <a:solidFill>
                  <a:schemeClr val="tx2">
                    <a:lumMod val="50000"/>
                  </a:schemeClr>
                </a:solidFill>
              </a:rPr>
              <a:t>Минфина России от 2 февраля 2017 г. </a:t>
            </a:r>
            <a:r>
              <a:rPr lang="ru-RU" sz="4900" b="1" dirty="0" smtClean="0">
                <a:solidFill>
                  <a:schemeClr val="tx2">
                    <a:lumMod val="50000"/>
                  </a:schemeClr>
                </a:solidFill>
              </a:rPr>
              <a:t>№</a:t>
            </a:r>
            <a:r>
              <a:rPr lang="ru-RU" sz="4900" b="1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4900" b="1" dirty="0" smtClean="0">
                <a:solidFill>
                  <a:schemeClr val="tx2">
                    <a:lumMod val="50000"/>
                  </a:schemeClr>
                </a:solidFill>
              </a:rPr>
              <a:t>03-05-04-01/5599 (применение</a:t>
            </a:r>
          </a:p>
          <a:p>
            <a:pPr marL="0" indent="0">
              <a:buNone/>
            </a:pPr>
            <a:r>
              <a:rPr lang="ru-RU" sz="4900" b="1" dirty="0" smtClean="0">
                <a:solidFill>
                  <a:schemeClr val="tx2">
                    <a:lumMod val="50000"/>
                  </a:schemeClr>
                </a:solidFill>
              </a:rPr>
              <a:t>льготы при наличии энергетического паспорта) </a:t>
            </a:r>
            <a:r>
              <a:rPr lang="ru-RU" sz="4900" dirty="0" smtClean="0">
                <a:solidFill>
                  <a:schemeClr val="tx2">
                    <a:lumMod val="50000"/>
                  </a:schemeClr>
                </a:solidFill>
              </a:rPr>
              <a:t>– отменяет письмо Минфина</a:t>
            </a:r>
          </a:p>
          <a:p>
            <a:pPr marL="0" indent="0">
              <a:buNone/>
            </a:pPr>
            <a:r>
              <a:rPr lang="ru-RU" sz="4900" dirty="0" smtClean="0">
                <a:solidFill>
                  <a:schemeClr val="tx2">
                    <a:lumMod val="50000"/>
                  </a:schemeClr>
                </a:solidFill>
              </a:rPr>
              <a:t>от </a:t>
            </a:r>
            <a:r>
              <a:rPr lang="en-US" sz="49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15.04.2016 </a:t>
            </a:r>
            <a:r>
              <a:rPr lang="ru-RU" sz="4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sz="4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03-05-04-01/21892</a:t>
            </a:r>
            <a:endParaRPr lang="ru-RU" sz="49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49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4900" b="1" dirty="0">
                <a:solidFill>
                  <a:schemeClr val="tx2">
                    <a:lumMod val="50000"/>
                  </a:schemeClr>
                </a:solidFill>
              </a:rPr>
              <a:t>Письмо Минфина </a:t>
            </a:r>
            <a:r>
              <a:rPr lang="ru-RU" sz="4900" b="1" dirty="0" smtClean="0">
                <a:solidFill>
                  <a:schemeClr val="tx2">
                    <a:lumMod val="50000"/>
                  </a:schemeClr>
                </a:solidFill>
              </a:rPr>
              <a:t>России от </a:t>
            </a:r>
            <a:r>
              <a:rPr lang="ru-RU" sz="4900" b="1" dirty="0">
                <a:solidFill>
                  <a:schemeClr val="tx2">
                    <a:lumMod val="50000"/>
                  </a:schemeClr>
                </a:solidFill>
              </a:rPr>
              <a:t>29 мая 2017 г. </a:t>
            </a:r>
            <a:r>
              <a:rPr lang="ru-RU" sz="4900" b="1" dirty="0" smtClean="0">
                <a:solidFill>
                  <a:schemeClr val="tx2">
                    <a:lumMod val="50000"/>
                  </a:schemeClr>
                </a:solidFill>
              </a:rPr>
              <a:t>№ 03-05-04-01/32877: </a:t>
            </a:r>
            <a:r>
              <a:rPr lang="ru-RU" sz="4900" dirty="0" smtClean="0">
                <a:solidFill>
                  <a:schemeClr val="tx2">
                    <a:lumMod val="50000"/>
                  </a:schemeClr>
                </a:solidFill>
              </a:rPr>
              <a:t>льготу </a:t>
            </a:r>
          </a:p>
          <a:p>
            <a:pPr marL="0" indent="0">
              <a:buNone/>
            </a:pPr>
            <a:r>
              <a:rPr lang="ru-RU" sz="4900" dirty="0" smtClean="0">
                <a:solidFill>
                  <a:schemeClr val="tx2">
                    <a:lumMod val="50000"/>
                  </a:schemeClr>
                </a:solidFill>
              </a:rPr>
              <a:t>нельзя применять при обнаружении энергетического паспорта после</a:t>
            </a:r>
          </a:p>
          <a:p>
            <a:pPr marL="0" indent="0">
              <a:buNone/>
            </a:pPr>
            <a:r>
              <a:rPr lang="ru-RU" sz="4900" dirty="0" smtClean="0">
                <a:solidFill>
                  <a:schemeClr val="tx2">
                    <a:lumMod val="50000"/>
                  </a:schemeClr>
                </a:solidFill>
              </a:rPr>
              <a:t>постановки имущества на учет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70156"/>
            <a:ext cx="8424936" cy="1054250"/>
          </a:xfrm>
        </p:spPr>
        <p:txBody>
          <a:bodyPr>
            <a:normAutofit fontScale="90000"/>
          </a:bodyPr>
          <a:lstStyle/>
          <a:p>
            <a:r>
              <a:rPr lang="ru-RU" sz="5100" dirty="0" smtClean="0"/>
              <a:t>Налоговые льготы </a:t>
            </a:r>
            <a:r>
              <a:rPr lang="ru-RU" sz="4400" dirty="0" smtClean="0"/>
              <a:t>(ст. 381 НК РФ)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154" y="5157192"/>
            <a:ext cx="1376845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02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581128"/>
            <a:ext cx="2691542" cy="2128356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2232674"/>
              </p:ext>
            </p:extLst>
          </p:nvPr>
        </p:nvGraphicFramePr>
        <p:xfrm>
          <a:off x="827584" y="2132856"/>
          <a:ext cx="7416823" cy="4907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0"/>
                <a:gridCol w="2736303"/>
              </a:tblGrid>
              <a:tr h="7256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2"/>
                          </a:solidFill>
                        </a:rPr>
                        <a:t>Кадастровая стоимость имущества</a:t>
                      </a:r>
                      <a:endParaRPr lang="ru-RU" baseline="0" dirty="0" smtClean="0">
                        <a:solidFill>
                          <a:schemeClr val="bg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>
                          <a:solidFill>
                            <a:schemeClr val="bg2"/>
                          </a:solidFill>
                        </a:rPr>
                        <a:t>(на 1 января)</a:t>
                      </a:r>
                      <a:endParaRPr lang="ru-RU" dirty="0" smtClean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Среднегодовая стоимость</a:t>
                      </a:r>
                      <a:r>
                        <a:rPr lang="ru-RU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имущества</a:t>
                      </a:r>
                      <a:endParaRPr lang="ru-RU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706503">
                <a:tc>
                  <a:txBody>
                    <a:bodyPr/>
                    <a:lstStyle/>
                    <a:p>
                      <a:r>
                        <a:rPr lang="ru-RU" dirty="0" smtClean="0"/>
                        <a:t>Административно-деловые и торговые центры, помещения в них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Остальные объекты налогообложения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75958">
                <a:tc>
                  <a:txBody>
                    <a:bodyPr/>
                    <a:lstStyle/>
                    <a:p>
                      <a:r>
                        <a:rPr lang="ru-RU" dirty="0" smtClean="0"/>
                        <a:t>Офисы, торговые объекты,</a:t>
                      </a:r>
                      <a:r>
                        <a:rPr lang="ru-RU" baseline="0" dirty="0" smtClean="0"/>
                        <a:t> объекты общественного питания и бытового обслуживания</a:t>
                      </a:r>
                      <a:endParaRPr lang="ru-RU" dirty="0"/>
                    </a:p>
                  </a:txBody>
                  <a:tcPr>
                    <a:lnB w="12700" cmpd="sng"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9625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Важно!</a:t>
                      </a:r>
                    </a:p>
                    <a:p>
                      <a:r>
                        <a:rPr lang="ru-RU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Учитывать назначение, </a:t>
                      </a:r>
                      <a:r>
                        <a:rPr lang="ru-RU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разрешенное использование и наименование объекта</a:t>
                      </a:r>
                    </a:p>
                    <a:p>
                      <a:endParaRPr lang="ru-RU" sz="800" b="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ru-RU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Проверить перечень на сайте УФНС на 1 января и получить выписку из ЕГРН (</a:t>
                      </a:r>
                      <a:r>
                        <a:rPr lang="en-US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rosreestr.ru)</a:t>
                      </a:r>
                      <a:r>
                        <a:rPr lang="ru-RU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о кадастровой стоимости</a:t>
                      </a:r>
                      <a:endParaRPr lang="ru-RU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  <a:noFill/>
                  </a:tcPr>
                </a:tc>
              </a:tr>
              <a:tr h="576064"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Ведение раздельного исчисления</a:t>
                      </a:r>
                    </a:p>
                    <a:p>
                      <a:endParaRPr lang="ru-RU" i="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7"/>
            <a:ext cx="8280920" cy="936104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Налоговая база </a:t>
            </a:r>
            <a:r>
              <a:rPr lang="ru-RU" sz="3800" dirty="0" smtClean="0"/>
              <a:t>(ст. 375 НК РФ)</a:t>
            </a:r>
            <a:endParaRPr lang="ru-RU" sz="3800" dirty="0"/>
          </a:p>
        </p:txBody>
      </p:sp>
      <p:sp>
        <p:nvSpPr>
          <p:cNvPr id="5" name="TextBox 4"/>
          <p:cNvSpPr txBox="1"/>
          <p:nvPr/>
        </p:nvSpPr>
        <p:spPr>
          <a:xfrm>
            <a:off x="6183422" y="5373216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Не учитывается денежная оценка будущих вложения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3177"/>
            <a:ext cx="827583" cy="151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46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2132856"/>
                <a:ext cx="8784976" cy="4392488"/>
              </a:xfrm>
            </p:spPr>
            <p:txBody>
              <a:bodyPr>
                <a:normAutofit fontScale="92500" lnSpcReduction="10000"/>
              </a:bodyPr>
              <a:lstStyle/>
              <a:p>
                <a:pPr marL="360000" indent="0">
                  <a:buNone/>
                </a:pPr>
                <a:r>
                  <a:rPr lang="ru-RU" sz="36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ru-RU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ср</a:t>
                </a:r>
                <a:r>
                  <a:rPr lang="ru-RU" sz="36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ru-RU" sz="3600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3600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С</m:t>
                            </m:r>
                          </m:e>
                          <m:sub>
                            <m:r>
                              <a:rPr lang="ru-RU" sz="3600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ru-RU" sz="36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ru-RU" sz="3600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3600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С</m:t>
                            </m:r>
                          </m:e>
                          <m:sub>
                            <m:r>
                              <a:rPr lang="ru-RU" sz="3600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ru-RU" sz="36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ru-RU" sz="3600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3600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С</m:t>
                            </m:r>
                          </m:e>
                          <m:sub>
                            <m:r>
                              <a:rPr lang="ru-RU" sz="3600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ru-RU" sz="36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ru-RU" sz="3600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3600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С</m:t>
                            </m:r>
                          </m:e>
                          <m:sub>
                            <m:r>
                              <a:rPr lang="ru-RU" sz="3600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num>
                      <m:den>
                        <m:r>
                          <a:rPr lang="en-US" sz="36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36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+1</m:t>
                        </m:r>
                      </m:den>
                    </m:f>
                  </m:oMath>
                </a14:m>
                <a:endParaRPr lang="en-US" sz="360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60000" indent="0">
                  <a:buNone/>
                </a:pPr>
                <a:r>
                  <a:rPr lang="ru-RU" sz="3600" dirty="0" err="1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ru-RU" dirty="0" err="1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срг</a:t>
                </a:r>
                <a:r>
                  <a:rPr lang="ru-RU" sz="36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3600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С</m:t>
                            </m:r>
                          </m:e>
                          <m:sub>
                            <m:r>
                              <a:rPr lang="ru-RU" sz="3600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ru-RU" sz="36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ru-RU" sz="360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3600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С</m:t>
                            </m:r>
                          </m:e>
                          <m:sub>
                            <m:r>
                              <a:rPr lang="ru-RU" sz="3600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ru-RU" sz="36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+…</m:t>
                        </m:r>
                        <m:r>
                          <a:rPr lang="ru-RU" sz="36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ru-RU" sz="360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3600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С</m:t>
                            </m:r>
                          </m:e>
                          <m:sub>
                            <m:r>
                              <a:rPr lang="ru-RU" sz="3600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12</m:t>
                            </m:r>
                          </m:sub>
                        </m:sSub>
                        <m:r>
                          <a:rPr lang="en-US" sz="36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ru-RU" sz="36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ru-RU" sz="360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3600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С</m:t>
                            </m:r>
                          </m:e>
                          <m:sub>
                            <m:r>
                              <a:rPr lang="ru-RU" sz="3600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г</m:t>
                            </m:r>
                          </m:sub>
                        </m:sSub>
                      </m:num>
                      <m:den>
                        <m:r>
                          <a:rPr lang="en-US" sz="36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36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+1</m:t>
                        </m:r>
                      </m:den>
                    </m:f>
                  </m:oMath>
                </a14:m>
                <a:endParaRPr lang="en-US" sz="36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800" dirty="0" err="1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Сср</a:t>
                </a:r>
                <a:r>
                  <a:rPr lang="ru-RU" sz="28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средняя</a:t>
                </a:r>
                <a:r>
                  <a:rPr lang="ru-RU" sz="28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стоимость имущества</a:t>
                </a:r>
                <a:r>
                  <a:rPr lang="en-US" sz="28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 </a:t>
                </a:r>
                <a:r>
                  <a:rPr lang="ru-RU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отчетный</a:t>
                </a:r>
                <a:r>
                  <a:rPr lang="ru-RU" sz="28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период</a:t>
                </a:r>
              </a:p>
              <a:p>
                <a:pPr marL="0" indent="0">
                  <a:buNone/>
                </a:pPr>
                <a:r>
                  <a:rPr lang="ru-RU" sz="2800" dirty="0" err="1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Ссрг</a:t>
                </a:r>
                <a:r>
                  <a:rPr lang="ru-RU" sz="28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среднегодовая</a:t>
                </a:r>
                <a:r>
                  <a:rPr lang="ru-RU" sz="28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стоимость имущества за </a:t>
                </a:r>
                <a:r>
                  <a:rPr lang="ru-RU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налоговый</a:t>
                </a:r>
                <a:r>
                  <a:rPr lang="ru-RU" sz="28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период</a:t>
                </a:r>
              </a:p>
              <a:p>
                <a:pPr marL="0" indent="0">
                  <a:buNone/>
                </a:pPr>
                <a:r>
                  <a:rPr lang="ru-RU" sz="2800" dirty="0" err="1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Сх</a:t>
                </a:r>
                <a:r>
                  <a:rPr lang="ru-RU" sz="28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стоимость имущества </a:t>
                </a:r>
                <a:r>
                  <a:rPr lang="ru-RU" sz="2800" u="sng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1 число месяца</a:t>
                </a:r>
              </a:p>
              <a:p>
                <a:pPr marL="0" indent="0">
                  <a:buNone/>
                </a:pPr>
                <a:r>
                  <a:rPr lang="ru-RU" sz="2800" dirty="0" err="1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Сг</a:t>
                </a:r>
                <a:r>
                  <a:rPr lang="ru-RU" sz="28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стоимость имущества </a:t>
                </a:r>
                <a:r>
                  <a:rPr lang="ru-RU" sz="2800" u="sng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31 декабря</a:t>
                </a: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– </a:t>
                </a:r>
                <a:r>
                  <a:rPr lang="ru-RU" sz="28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количество месяцев за отчетный/налоговый период</a:t>
                </a:r>
                <a:endParaRPr lang="ru-RU" sz="28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2132856"/>
                <a:ext cx="8784976" cy="4392488"/>
              </a:xfrm>
              <a:blipFill rotWithShape="1">
                <a:blip r:embed="rId2"/>
                <a:stretch>
                  <a:fillRect l="-1180" t="-4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1008112"/>
          </a:xfrm>
        </p:spPr>
        <p:txBody>
          <a:bodyPr>
            <a:noAutofit/>
          </a:bodyPr>
          <a:lstStyle/>
          <a:p>
            <a:r>
              <a:rPr lang="ru-RU" sz="4800" dirty="0" smtClean="0"/>
              <a:t>Определение налоговой базы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18701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08912" cy="1368152"/>
          </a:xfrm>
        </p:spPr>
        <p:txBody>
          <a:bodyPr>
            <a:noAutofit/>
          </a:bodyPr>
          <a:lstStyle/>
          <a:p>
            <a:r>
              <a:rPr lang="ru-RU" sz="4000" dirty="0" smtClean="0"/>
              <a:t>Изменения Части </a:t>
            </a:r>
            <a:r>
              <a:rPr lang="en-US" sz="4000" dirty="0" smtClean="0"/>
              <a:t>I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Налогового кодекса РФ в 2017 г.</a:t>
            </a:r>
            <a:endParaRPr lang="ru-RU" sz="4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5108" y="2449446"/>
            <a:ext cx="2750748" cy="15121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НК РФ регулирует вопросы администрирования страховых взносов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5108" y="4437112"/>
            <a:ext cx="2750748" cy="18722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Установлены особенности проведения камеральных проверок расчета по страховым взносам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24128" y="2636911"/>
            <a:ext cx="2736304" cy="16381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Предоставление пояснений в электронной форме  при камеральных проверках по НДС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24128" y="4915067"/>
            <a:ext cx="2736304" cy="12502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Расширен перечень составов налоговых правонарушений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997385"/>
            <a:ext cx="1656761" cy="255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1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72067" y="2276872"/>
                <a:ext cx="7408333" cy="4248473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ru-RU" sz="3200" dirty="0" smtClean="0">
                    <a:solidFill>
                      <a:schemeClr val="tx2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Ап=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3200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С</m:t>
                            </m:r>
                          </m:e>
                          <m:sub>
                            <m:r>
                              <a:rPr lang="ru-RU" sz="3200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ср</m:t>
                            </m:r>
                          </m:sub>
                        </m:sSub>
                        <m:r>
                          <a:rPr lang="ru-RU" sz="32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 х %</m:t>
                        </m:r>
                      </m:num>
                      <m:den>
                        <m:r>
                          <a:rPr lang="ru-RU" sz="32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ru-RU" sz="3000" dirty="0" smtClean="0">
                  <a:solidFill>
                    <a:schemeClr val="tx2">
                      <a:lumMod val="50000"/>
                    </a:schemeClr>
                  </a:solidFill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3200" dirty="0" err="1" smtClean="0">
                    <a:solidFill>
                      <a:schemeClr val="tx2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Нп</a:t>
                </a:r>
                <a:r>
                  <a:rPr lang="ru-RU" sz="3200" dirty="0" smtClean="0">
                    <a:solidFill>
                      <a:schemeClr val="tx2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32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С</m:t>
                        </m:r>
                      </m:e>
                      <m:sub>
                        <m:r>
                          <a:rPr lang="ru-RU" sz="32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ср</m:t>
                        </m:r>
                        <m:r>
                          <a:rPr lang="ru-RU" sz="32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г</m:t>
                        </m:r>
                      </m:sub>
                    </m:sSub>
                    <m:r>
                      <a:rPr lang="ru-RU" sz="3200" b="0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</a:rPr>
                      <m:t> х</m:t>
                    </m:r>
                  </m:oMath>
                </a14:m>
                <a:r>
                  <a:rPr lang="ru-RU" sz="3200" dirty="0" smtClean="0">
                    <a:solidFill>
                      <a:schemeClr val="tx2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 % </a:t>
                </a:r>
              </a:p>
              <a:p>
                <a:pPr marL="0" indent="0">
                  <a:buNone/>
                </a:pPr>
                <a:endParaRPr lang="ru-RU" dirty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solidFill>
                      <a:schemeClr val="tx2">
                        <a:lumMod val="50000"/>
                      </a:schemeClr>
                    </a:solidFill>
                  </a:rPr>
                  <a:t>Ап – авансовый платеж (может отсутствовать в регионе)</a:t>
                </a:r>
              </a:p>
              <a:p>
                <a:pPr marL="0" indent="0">
                  <a:buNone/>
                </a:pPr>
                <a:r>
                  <a:rPr lang="ru-RU" dirty="0" err="1" smtClean="0">
                    <a:solidFill>
                      <a:schemeClr val="tx2">
                        <a:lumMod val="50000"/>
                      </a:schemeClr>
                    </a:solidFill>
                  </a:rPr>
                  <a:t>Нп</a:t>
                </a:r>
                <a:r>
                  <a:rPr lang="ru-RU" dirty="0" smtClean="0">
                    <a:solidFill>
                      <a:schemeClr val="tx2">
                        <a:lumMod val="50000"/>
                      </a:schemeClr>
                    </a:solidFill>
                  </a:rPr>
                  <a:t> – налог за год (сроки варьируются)</a:t>
                </a:r>
                <a:endParaRPr lang="ru-RU" dirty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ru-RU" dirty="0" smtClean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pPr marL="540000" indent="0">
                  <a:buNone/>
                </a:pPr>
                <a:r>
                  <a:rPr lang="ru-RU" dirty="0" smtClean="0">
                    <a:solidFill>
                      <a:schemeClr val="tx2">
                        <a:lumMod val="50000"/>
                      </a:schemeClr>
                    </a:solidFill>
                  </a:rPr>
                  <a:t>К – коэффициент, применяемый при учете </a:t>
                </a:r>
                <a:r>
                  <a:rPr lang="ru-RU" b="1" dirty="0" smtClean="0">
                    <a:solidFill>
                      <a:schemeClr val="tx2">
                        <a:lumMod val="50000"/>
                      </a:schemeClr>
                    </a:solidFill>
                  </a:rPr>
                  <a:t>кадастровой стоимости</a:t>
                </a:r>
                <a:r>
                  <a:rPr lang="ru-RU" dirty="0" smtClean="0">
                    <a:solidFill>
                      <a:schemeClr val="tx2">
                        <a:lumMod val="50000"/>
                      </a:schemeClr>
                    </a:solidFill>
                  </a:rPr>
                  <a:t>, с учетом «правила 15 числа» (п. 5 ст. 382, ст. 378.2 НК РФ)</a:t>
                </a:r>
                <a:endParaRPr lang="en-US" dirty="0" smtClean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067" y="2276872"/>
                <a:ext cx="7408333" cy="4248473"/>
              </a:xfrm>
              <a:blipFill rotWithShape="1">
                <a:blip r:embed="rId2"/>
                <a:stretch>
                  <a:fillRect l="-18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75724"/>
            <a:ext cx="7595003" cy="9244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налога к уплате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(ст. 382 НК РФ)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30" y="4941168"/>
            <a:ext cx="1216092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6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132856"/>
            <a:ext cx="8136903" cy="453650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Приказ 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Федеральной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налоговой 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службы от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24.11.2011         №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ММВ-7-11/895 (с изменениями от 05.11.2013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Приказ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Федеральной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налоговой службы от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31.03.2017      № ММВ-7-21/271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@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применяется начиная с представления налоговой декларации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налоговый период 2017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года)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Налоговый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расчет по авансовому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платежу – Приложение № 4 (до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</a:rPr>
              <a:t>30.04, 30.07, 30.10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Налоговая декларация – Приложение № 1 (до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</a:rPr>
              <a:t>30.03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pPr marL="800100" lvl="2" indent="0">
              <a:buNone/>
            </a:pP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</a:rPr>
              <a:t>Контрольные соотношения показателей, направленные письмами</a:t>
            </a:r>
          </a:p>
          <a:p>
            <a:pPr marL="800100" lvl="2" indent="0">
              <a:buNone/>
            </a:pP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</a:rPr>
              <a:t>ФНС России:</a:t>
            </a:r>
          </a:p>
          <a:p>
            <a:pPr marL="800100" lvl="2" indent="0">
              <a:buNone/>
            </a:pP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</a:rPr>
              <a:t>от 27.10.2015 № БС-4-11/18786</a:t>
            </a:r>
            <a:r>
              <a:rPr lang="en-US" sz="1900" dirty="0" smtClean="0">
                <a:solidFill>
                  <a:schemeClr val="tx2">
                    <a:lumMod val="50000"/>
                  </a:schemeClr>
                </a:solidFill>
              </a:rPr>
              <a:t>@</a:t>
            </a:r>
            <a:endParaRPr lang="ru-RU" sz="19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800100" lvl="2" indent="0">
              <a:buNone/>
            </a:pPr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</a:rPr>
              <a:t>от 25.05.2017 № </a:t>
            </a:r>
            <a:r>
              <a:rPr lang="ru-RU" sz="1900" b="1" dirty="0">
                <a:solidFill>
                  <a:schemeClr val="tx2">
                    <a:lumMod val="50000"/>
                  </a:schemeClr>
                </a:solidFill>
              </a:rPr>
              <a:t>БС-4-21/9902@ </a:t>
            </a:r>
            <a:endParaRPr lang="ru-RU" sz="19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 smtClean="0">
              <a:hlinkClick r:id="rId2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75724"/>
            <a:ext cx="7595003" cy="924475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Налоговая декларация</a:t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386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НК РФ)</a:t>
            </a:r>
            <a:endParaRPr lang="ru-RU" sz="4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044141"/>
            <a:ext cx="1068339" cy="158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77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060848"/>
            <a:ext cx="8136903" cy="4680520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Не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требуется заверение печатью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организации</a:t>
            </a:r>
          </a:p>
          <a:p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Исключено указание кода ОКВЭД</a:t>
            </a:r>
          </a:p>
          <a:p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Дополнены коды налоговых льгот и вида имущества (в </a:t>
            </a:r>
            <a:r>
              <a:rPr lang="ru-RU" sz="2200" dirty="0" err="1" smtClean="0">
                <a:solidFill>
                  <a:schemeClr val="tx2">
                    <a:lumMod val="50000"/>
                  </a:schemeClr>
                </a:solidFill>
              </a:rPr>
              <a:t>т.ч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. для объектов, по которым налоговая база определяется как кадастровая стоимость)</a:t>
            </a:r>
            <a:endParaRPr lang="ru-RU" sz="22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Добавлен раздел 2.1 для </a:t>
            </a:r>
            <a:r>
              <a:rPr lang="ru-RU" sz="2200" dirty="0" err="1" smtClean="0">
                <a:solidFill>
                  <a:schemeClr val="tx2">
                    <a:lumMod val="50000"/>
                  </a:schemeClr>
                </a:solidFill>
              </a:rPr>
              <a:t>пообъектной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                         информации</a:t>
            </a:r>
            <a:endParaRPr lang="ru-RU" sz="22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Допускается подача расчета по                                     авансовому платежу по новой форме                                           за отчетные периоды 2017 г.</a:t>
            </a:r>
            <a:endParaRPr lang="ru-RU" sz="2200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b="1" dirty="0" smtClean="0"/>
          </a:p>
          <a:p>
            <a:pPr marL="800100" lvl="2" indent="0">
              <a:buNone/>
            </a:pPr>
            <a:endParaRPr lang="ru-RU" dirty="0" smtClean="0">
              <a:hlinkClick r:id="rId2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64896" cy="1529140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Разъяснения ФНС по новым формам отчетности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350" y="3789040"/>
            <a:ext cx="2798305" cy="26234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18264" y="4869160"/>
            <a:ext cx="2014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Письмо ФНС</a:t>
            </a: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от 14.04.2017</a:t>
            </a: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№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БС-4-21/7139@</a:t>
            </a:r>
          </a:p>
        </p:txBody>
      </p:sp>
    </p:spTree>
    <p:extLst>
      <p:ext uri="{BB962C8B-B14F-4D97-AF65-F5344CB8AC3E}">
        <p14:creationId xmlns:p14="http://schemas.microsoft.com/office/powerpoint/2010/main" val="70648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060848"/>
            <a:ext cx="8424935" cy="4608512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Если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здание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безусловно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и обоснованно определено административно-деловым центром или торговым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комплексом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и включено в Перечень, то все помещения в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нем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подлежат налогообложению исходя из кадастровой стоимости вне зависимости от отсутствия этих помещений в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Перечне;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если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кадастровая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стоимость помещения не определена, налоговая база в отношении помещения определяется как доля кадастровой стоимости здания, в котором находится помещение, соответствующая доле, которую составляет площадь помещения в общей площади здания (письмо № 03-05-04-01/13780 от 13.03.2017)</a:t>
            </a:r>
            <a:endParaRPr lang="ru-RU" dirty="0">
              <a:solidFill>
                <a:schemeClr val="tx2">
                  <a:lumMod val="50000"/>
                </a:schemeClr>
              </a:solidFill>
              <a:hlinkClick r:id="rId2"/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Налоговая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база в отношении объекта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недвижимости,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находящегося в общей долевой собственности, определяется исходя из кадастровой стоимости помещения, принадлежащего каждому налогоплательщику, пропорционально его доле в праве общей собственности, а в отношении объекта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недвижимости,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находящегося в общей совместной собственности - в равных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долях (письмо № 03-05-04-01/21781 от 12.04.2017)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>
              <a:hlinkClick r:id="rId2"/>
            </a:endParaRPr>
          </a:p>
          <a:p>
            <a:pPr marL="0" indent="0">
              <a:buNone/>
            </a:pPr>
            <a:endParaRPr lang="ru-RU" dirty="0" smtClean="0">
              <a:hlinkClick r:id="rId3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595003" cy="1529140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Разъяснения Минфина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59244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76872"/>
            <a:ext cx="8064896" cy="4104456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Кадастровая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стоимость является налоговой базой для административно-деловых и торговых центров исходя из их назначения, разрешенного использования или наименования (п. 3 ст.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378.2 НК РФ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в редакции Федерального закона № 401-ФЗ от 30.11.2016)</a:t>
            </a:r>
          </a:p>
          <a:p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С 01.01.2018 льгота в отношении движимого имущества, принятого с 1 января 2013 года на учет в качестве основных средств, действует при наличии соответствующего закона субъекта РФ (ст. 381.1 НК РФ введена Федеральным законом № 401-ФЗ от 30.11.2016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ru-RU" sz="2200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b="1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352928" cy="936104"/>
          </a:xfrm>
        </p:spPr>
        <p:txBody>
          <a:bodyPr>
            <a:noAutofit/>
          </a:bodyPr>
          <a:lstStyle/>
          <a:p>
            <a:r>
              <a:rPr lang="ru-RU" sz="4600" dirty="0" smtClean="0"/>
              <a:t>Основные новшества 2017 года</a:t>
            </a:r>
            <a:endParaRPr lang="ru-RU" sz="4600" dirty="0"/>
          </a:p>
        </p:txBody>
      </p:sp>
    </p:spTree>
    <p:extLst>
      <p:ext uri="{BB962C8B-B14F-4D97-AF65-F5344CB8AC3E}">
        <p14:creationId xmlns:p14="http://schemas.microsoft.com/office/powerpoint/2010/main" val="161722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04864"/>
            <a:ext cx="8712968" cy="453650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Порядок оспаривания кадастровой стоимости (Постановление Пленума Верховного Суда РФ от 30 июня 2015 г. № 28)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 перечню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объектов недвижимого имущества, в отношении которых налоговая база определяется как кадастровая стоимость,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утвержденному/опубликованному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 течение декабря года, предшествующего соответствующему налоговому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периоду, не применяются правила вступления в силу законодательства о налогах (Определение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Верховного Суда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РФ от 20 февраля 2017 г.  № 32-АПГ16-14)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Письмо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ФНС России от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21 декабря 2016 г.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 БС-4-21/24530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@        «О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направлении позиций высших судов по вопросам администрирования налогов на имущество организаций за 9 месяцев 2016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года»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125113" cy="593036"/>
          </a:xfrm>
        </p:spPr>
        <p:txBody>
          <a:bodyPr>
            <a:noAutofit/>
          </a:bodyPr>
          <a:lstStyle/>
          <a:p>
            <a:r>
              <a:rPr lang="ru-RU" sz="4800" dirty="0" smtClean="0"/>
              <a:t>Судебная практика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01587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Земельный налог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type="body" idx="1"/>
          </p:nvPr>
        </p:nvSpPr>
        <p:spPr>
          <a:xfrm>
            <a:off x="699248" y="3573016"/>
            <a:ext cx="7734747" cy="2952328"/>
          </a:xfrm>
        </p:spPr>
        <p:txBody>
          <a:bodyPr>
            <a:normAutofit fontScale="70000" lnSpcReduction="20000"/>
          </a:bodyPr>
          <a:lstStyle/>
          <a:p>
            <a:pPr marL="365760" indent="-365760" algn="l">
              <a:lnSpc>
                <a:spcPct val="120000"/>
              </a:lnSpc>
              <a:buClr>
                <a:schemeClr val="tx2">
                  <a:lumMod val="75000"/>
                </a:schemeClr>
              </a:buClr>
              <a:buFont typeface="Wingdings" pitchFamily="2" charset="2"/>
              <a:buChar char=""/>
            </a:pPr>
            <a:r>
              <a:rPr lang="ru-RU" sz="3100" dirty="0">
                <a:solidFill>
                  <a:schemeClr val="tx2">
                    <a:lumMod val="50000"/>
                  </a:schemeClr>
                </a:solidFill>
              </a:rPr>
              <a:t>Местный налог</a:t>
            </a:r>
          </a:p>
          <a:p>
            <a:pPr marL="365760" indent="-365760" algn="l">
              <a:lnSpc>
                <a:spcPct val="120000"/>
              </a:lnSpc>
              <a:buClr>
                <a:schemeClr val="tx2">
                  <a:lumMod val="75000"/>
                </a:schemeClr>
              </a:buClr>
              <a:buFont typeface="Wingdings" pitchFamily="2" charset="2"/>
              <a:buChar char=""/>
            </a:pPr>
            <a:r>
              <a:rPr lang="ru-RU" altLang="ru-RU" sz="3100" dirty="0">
                <a:solidFill>
                  <a:schemeClr val="tx2">
                    <a:lumMod val="50000"/>
                  </a:schemeClr>
                </a:solidFill>
              </a:rPr>
              <a:t>Глава 31 НК РФ</a:t>
            </a:r>
          </a:p>
          <a:p>
            <a:pPr marL="365760" indent="-365760" algn="l">
              <a:lnSpc>
                <a:spcPct val="120000"/>
              </a:lnSpc>
              <a:buClr>
                <a:schemeClr val="tx2">
                  <a:lumMod val="75000"/>
                </a:schemeClr>
              </a:buClr>
              <a:buFont typeface="Wingdings" pitchFamily="2" charset="2"/>
              <a:buChar char=""/>
            </a:pPr>
            <a:r>
              <a:rPr lang="ru-RU" altLang="ru-RU" sz="3100" dirty="0">
                <a:solidFill>
                  <a:schemeClr val="tx2">
                    <a:lumMod val="50000"/>
                  </a:schemeClr>
                </a:solidFill>
              </a:rPr>
              <a:t>Правовые акты представительных органов муниципальных образований, законы городов федерального значения</a:t>
            </a:r>
            <a:endParaRPr lang="en-US" altLang="ru-RU" sz="3100" dirty="0">
              <a:solidFill>
                <a:schemeClr val="tx2">
                  <a:lumMod val="50000"/>
                </a:schemeClr>
              </a:solidFill>
            </a:endParaRPr>
          </a:p>
          <a:p>
            <a:pPr marL="365760" indent="-365760" algn="l">
              <a:lnSpc>
                <a:spcPct val="120000"/>
              </a:lnSpc>
              <a:buClr>
                <a:schemeClr val="tx2">
                  <a:lumMod val="75000"/>
                </a:schemeClr>
              </a:buClr>
              <a:buFont typeface="Wingdings" pitchFamily="2" charset="2"/>
              <a:buChar char=""/>
            </a:pPr>
            <a:r>
              <a:rPr lang="ru-RU" sz="3100" dirty="0">
                <a:solidFill>
                  <a:schemeClr val="tx2">
                    <a:lumMod val="50000"/>
                  </a:schemeClr>
                </a:solidFill>
              </a:rPr>
              <a:t>Налоговый период – год (ст. 393 НК РФ)</a:t>
            </a:r>
          </a:p>
          <a:p>
            <a:pPr marL="365760" indent="-365760" algn="l">
              <a:lnSpc>
                <a:spcPct val="120000"/>
              </a:lnSpc>
              <a:buClr>
                <a:schemeClr val="tx2">
                  <a:lumMod val="75000"/>
                </a:schemeClr>
              </a:buClr>
              <a:buFont typeface="Wingdings" pitchFamily="2" charset="2"/>
              <a:buChar char=""/>
            </a:pPr>
            <a:r>
              <a:rPr lang="ru-RU" sz="3100" dirty="0">
                <a:solidFill>
                  <a:schemeClr val="tx2">
                    <a:lumMod val="50000"/>
                  </a:schemeClr>
                </a:solidFill>
              </a:rPr>
              <a:t>Отчетный период (может отсутствовать) – 1-й квартал, </a:t>
            </a:r>
            <a:r>
              <a:rPr lang="ru-RU" sz="3100" dirty="0" smtClean="0">
                <a:solidFill>
                  <a:schemeClr val="tx2">
                    <a:lumMod val="50000"/>
                  </a:schemeClr>
                </a:solidFill>
              </a:rPr>
              <a:t>     2-й </a:t>
            </a:r>
            <a:r>
              <a:rPr lang="ru-RU" sz="3100" dirty="0">
                <a:solidFill>
                  <a:schemeClr val="tx2">
                    <a:lumMod val="50000"/>
                  </a:schemeClr>
                </a:solidFill>
              </a:rPr>
              <a:t>квартал, 3-й квартал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109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2132856"/>
            <a:ext cx="6120679" cy="399330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лица, обладающие на праве собственности, праве постоянного (бессрочного) пользования или праве пожизненного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наследуемого           владения земельными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участками, признаваемыми объектом налогообложения в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соответствии             со ст. 389 НК РФ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570156"/>
            <a:ext cx="8496944" cy="1130652"/>
          </a:xfrm>
        </p:spPr>
        <p:txBody>
          <a:bodyPr>
            <a:normAutofit fontScale="90000"/>
          </a:bodyPr>
          <a:lstStyle/>
          <a:p>
            <a:r>
              <a:rPr lang="ru-RU" sz="5300" dirty="0" smtClean="0"/>
              <a:t>Налогоплательщики</a:t>
            </a:r>
            <a:r>
              <a:rPr lang="ru-RU" dirty="0"/>
              <a:t/>
            </a:r>
            <a:br>
              <a:rPr lang="ru-RU" dirty="0"/>
            </a:br>
            <a:r>
              <a:rPr lang="ru-RU" sz="4400" dirty="0" smtClean="0"/>
              <a:t>(ст. 388 НК РФ)</a:t>
            </a:r>
            <a:endParaRPr lang="ru-RU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980" y="3348374"/>
            <a:ext cx="3470535" cy="32536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00192" y="4653136"/>
            <a:ext cx="244827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Арендаторы и лица, обладающие правом безвозмездного пользования, не являются налогоплательщиками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388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Объект налогообложения</a:t>
            </a:r>
            <a:br>
              <a:rPr lang="ru-RU" sz="4800" dirty="0" smtClean="0"/>
            </a:br>
            <a:r>
              <a:rPr lang="ru-RU" sz="4000" dirty="0" smtClean="0"/>
              <a:t>(ст. 389 НК РФ)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2060848"/>
            <a:ext cx="3672408" cy="1656184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Земельные участки, расположенные в той местности, где установлен земельный налог</a:t>
            </a:r>
            <a:endParaRPr lang="ru-RU" sz="2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33056"/>
            <a:ext cx="3240360" cy="230425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355976" y="2204864"/>
            <a:ext cx="4248472" cy="165618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Исключения: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земли лесного фонда;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земли, изъятые/ограниченные в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обороте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;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земли под многоквартирным домом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77072"/>
            <a:ext cx="3823717" cy="2060726"/>
          </a:xfrm>
        </p:spPr>
      </p:pic>
    </p:spTree>
    <p:extLst>
      <p:ext uri="{BB962C8B-B14F-4D97-AF65-F5344CB8AC3E}">
        <p14:creationId xmlns:p14="http://schemas.microsoft.com/office/powerpoint/2010/main" val="365747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2204864"/>
            <a:ext cx="7848871" cy="3921299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Кадастровая стоимость (в Крыму – нормативная цена земли), определенная в порядке ст. 66 Земельного кодекса РФ и гл.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III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.1 Федерального закона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от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29.07.1998 №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135-ФЗ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«Об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оценочной деятельности в Российской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Федерации», на 1 января года - налогового периода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 15 сентября 2015 г.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сведения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 результатах определения кадастровой стоимости оспариваются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по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правилам Кодекса административного судопроизводства 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РФ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Постановление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Пленума Верховного Суда РФ №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28               от 30.06.2015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dirty="0" smtClean="0"/>
              <a:t>Налоговая база </a:t>
            </a:r>
            <a:r>
              <a:rPr lang="ru-RU" sz="4400" dirty="0" smtClean="0"/>
              <a:t>(ст. 390 НК РФ)</a:t>
            </a:r>
            <a:endParaRPr lang="ru-RU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013176"/>
            <a:ext cx="1197593" cy="177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9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060848"/>
            <a:ext cx="8496943" cy="4392488"/>
          </a:xfrm>
        </p:spPr>
        <p:txBody>
          <a:bodyPr>
            <a:noAutofit/>
          </a:bodyPr>
          <a:lstStyle/>
          <a:p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</a:rPr>
              <a:t>Нормативные </a:t>
            </a:r>
            <a:r>
              <a:rPr lang="ru-RU" sz="1900" dirty="0">
                <a:solidFill>
                  <a:schemeClr val="tx2">
                    <a:lumMod val="50000"/>
                  </a:schemeClr>
                </a:solidFill>
              </a:rPr>
              <a:t>правовые акты об утверждении новых форм 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</a:rPr>
              <a:t>налоговых </a:t>
            </a:r>
            <a:r>
              <a:rPr lang="ru-RU" sz="1900" dirty="0">
                <a:solidFill>
                  <a:schemeClr val="tx2">
                    <a:lumMod val="50000"/>
                  </a:schemeClr>
                </a:solidFill>
              </a:rPr>
              <a:t>деклараций (расчетов) или о внесении изменений в действующие формы 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</a:rPr>
              <a:t>вступают </a:t>
            </a:r>
            <a:r>
              <a:rPr lang="ru-RU" sz="1900" dirty="0">
                <a:solidFill>
                  <a:schemeClr val="tx2">
                    <a:lumMod val="50000"/>
                  </a:schemeClr>
                </a:solidFill>
              </a:rPr>
              <a:t>в силу не ранее чем через 2 месяца со дня их официального 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</a:rPr>
              <a:t>опубликования (</a:t>
            </a:r>
            <a:r>
              <a:rPr lang="ru-RU" sz="1900" dirty="0" err="1" smtClean="0">
                <a:solidFill>
                  <a:schemeClr val="tx2">
                    <a:lumMod val="50000"/>
                  </a:schemeClr>
                </a:solidFill>
              </a:rPr>
              <a:t>абз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</a:rPr>
              <a:t>. 2 п. 5 ст. 5 НК РФ)</a:t>
            </a:r>
            <a:endParaRPr lang="ru-RU" sz="19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</a:rPr>
              <a:t>Налоговые </a:t>
            </a:r>
            <a:r>
              <a:rPr lang="ru-RU" sz="1900" dirty="0">
                <a:solidFill>
                  <a:schemeClr val="tx2">
                    <a:lumMod val="50000"/>
                  </a:schemeClr>
                </a:solidFill>
              </a:rPr>
              <a:t>органы получили возможность приостанавливать операции по счетам налогоплательщиков, обязанных представлять налоговые декларации в электронной форме, в случае неисполнения ими обязанности по получению от налоговых органов документов в электронном 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</a:rPr>
              <a:t>виде (п. 5.1 ст. 23, </a:t>
            </a:r>
            <a:r>
              <a:rPr lang="ru-RU" sz="1900" dirty="0" err="1" smtClean="0">
                <a:solidFill>
                  <a:schemeClr val="tx2">
                    <a:lumMod val="50000"/>
                  </a:schemeClr>
                </a:solidFill>
              </a:rPr>
              <a:t>пп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</a:rPr>
              <a:t>. 1.1 п. 3 ст. 76 НК РФ)</a:t>
            </a:r>
            <a:endParaRPr lang="ru-RU" sz="19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900" dirty="0">
                <a:solidFill>
                  <a:schemeClr val="tx2">
                    <a:lumMod val="50000"/>
                  </a:schemeClr>
                </a:solidFill>
              </a:rPr>
              <a:t>Уточнен порядок представления документов (</a:t>
            </a:r>
            <a:r>
              <a:rPr lang="ru-RU" sz="1900" dirty="0" err="1">
                <a:solidFill>
                  <a:schemeClr val="tx2">
                    <a:lumMod val="50000"/>
                  </a:schemeClr>
                </a:solidFill>
              </a:rPr>
              <a:t>истребуемых</a:t>
            </a:r>
            <a:r>
              <a:rPr lang="ru-RU" sz="1900" dirty="0">
                <a:solidFill>
                  <a:schemeClr val="tx2">
                    <a:lumMod val="50000"/>
                  </a:schemeClr>
                </a:solidFill>
              </a:rPr>
              <a:t> или направляемых самостоятельно) в налоговые органы в электронной 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</a:rPr>
              <a:t>форме</a:t>
            </a:r>
            <a:r>
              <a:rPr lang="ru-RU" sz="1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sz="1900" dirty="0" err="1" smtClean="0">
                <a:solidFill>
                  <a:schemeClr val="tx2">
                    <a:lumMod val="50000"/>
                  </a:schemeClr>
                </a:solidFill>
              </a:rPr>
              <a:t>абз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</a:rPr>
              <a:t>. 4 п. 3 </a:t>
            </a:r>
            <a:r>
              <a:rPr lang="ru-RU" sz="1900" dirty="0" err="1" smtClean="0">
                <a:solidFill>
                  <a:schemeClr val="tx2">
                    <a:lumMod val="50000"/>
                  </a:schemeClr>
                </a:solidFill>
              </a:rPr>
              <a:t>ст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</a:rPr>
              <a:t> 88. НК РФ)</a:t>
            </a:r>
          </a:p>
          <a:p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</a:rPr>
              <a:t>Штраф в размере 5 000 рублей (20 000 рублей при повторном совершении) за неисполнение обязанности по п. 3 ст. 88 НК РФ (п. 1, 2 ст. 129.1 НК РФ)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Федеральный </a:t>
            </a:r>
            <a:r>
              <a:rPr lang="ru-RU" sz="2800" dirty="0"/>
              <a:t>закон от 1 мая 2016 г. </a:t>
            </a:r>
            <a:r>
              <a:rPr lang="ru-RU" sz="2800" dirty="0" smtClean="0"/>
              <a:t>№</a:t>
            </a:r>
            <a:r>
              <a:rPr lang="ru-RU" sz="2800" dirty="0"/>
              <a:t> </a:t>
            </a:r>
            <a:r>
              <a:rPr lang="ru-RU" sz="2800" dirty="0" smtClean="0"/>
              <a:t>130-ФЗ</a:t>
            </a:r>
            <a:br>
              <a:rPr lang="ru-RU" sz="2800" dirty="0" smtClean="0"/>
            </a:br>
            <a:r>
              <a:rPr lang="ru-RU" sz="2800" dirty="0" smtClean="0"/>
              <a:t>«О </a:t>
            </a:r>
            <a:r>
              <a:rPr lang="ru-RU" sz="2800" dirty="0"/>
              <a:t>внесении изменений в часть первую Налогового кодекса Российской </a:t>
            </a:r>
            <a:r>
              <a:rPr lang="ru-RU" sz="2800" dirty="0" smtClean="0"/>
              <a:t>Федерации»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3133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2204864"/>
            <a:ext cx="8064895" cy="410445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Определяется по состоянию на 1 января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 течение налогового периода определяется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на день внесения сведений в ЕГРН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Для участков, расположенных в нескольких местностях, необходимо вычислять долю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Изменение кадастровой стоимости вследствие исправления ошибки применяется с того налогового периода, в котором была применена ошибочная стоимость (а не допущена ошибка)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Периодичность проведения оценки: не реже 1 раза в 5 лет и не чаще 1 раза в 3 (2) года (ст. 24.12 Федерального закона «Об оценочной деятельности в РФ)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Получение выписки из ЕГРН в сети Интернет для актуализации   базы данных налоговых органов (Письмо ФНС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России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от    07.02.2017 №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БС-4-21/2140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@)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914628"/>
          </a:xfrm>
        </p:spPr>
        <p:txBody>
          <a:bodyPr>
            <a:noAutofit/>
          </a:bodyPr>
          <a:lstStyle/>
          <a:p>
            <a:r>
              <a:rPr lang="ru-RU" sz="4800" dirty="0" smtClean="0"/>
              <a:t>Налоговая база</a:t>
            </a:r>
            <a:br>
              <a:rPr lang="ru-RU" sz="4800" dirty="0" smtClean="0"/>
            </a:br>
            <a:r>
              <a:rPr lang="ru-RU" sz="4800" dirty="0" smtClean="0"/>
              <a:t>(особенности определения)</a:t>
            </a:r>
            <a:endParaRPr lang="ru-RU" sz="4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229200"/>
            <a:ext cx="1003018" cy="148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3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570156"/>
            <a:ext cx="8496944" cy="1054250"/>
          </a:xfrm>
        </p:spPr>
        <p:txBody>
          <a:bodyPr>
            <a:noAutofit/>
          </a:bodyPr>
          <a:lstStyle/>
          <a:p>
            <a:r>
              <a:rPr lang="ru-RU" sz="4800" dirty="0" smtClean="0"/>
              <a:t>Налоговые </a:t>
            </a:r>
            <a:r>
              <a:rPr lang="ru-RU" sz="4800" dirty="0" smtClean="0"/>
              <a:t>ставки </a:t>
            </a:r>
            <a:r>
              <a:rPr lang="ru-RU" sz="4000" dirty="0" smtClean="0"/>
              <a:t>(ст</a:t>
            </a:r>
            <a:r>
              <a:rPr lang="ru-RU" sz="4000" dirty="0" smtClean="0"/>
              <a:t>. 394 НК РФ)</a:t>
            </a:r>
            <a:endParaRPr lang="ru-RU" sz="4000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932040" y="4941168"/>
            <a:ext cx="3314085" cy="1728192"/>
          </a:xfrm>
        </p:spPr>
        <p:txBody>
          <a:bodyPr>
            <a:normAutofit lnSpcReduction="10000"/>
          </a:bodyPr>
          <a:lstStyle/>
          <a:p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Могут изменяться в зависимости от категории земель, их разрешенного использования, места нахождения (в Москве) </a:t>
            </a:r>
            <a:endParaRPr lang="ru-RU" sz="22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46524839"/>
              </p:ext>
            </p:extLst>
          </p:nvPr>
        </p:nvGraphicFramePr>
        <p:xfrm>
          <a:off x="251520" y="2060848"/>
          <a:ext cx="4464495" cy="4065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069312126"/>
              </p:ext>
            </p:extLst>
          </p:nvPr>
        </p:nvGraphicFramePr>
        <p:xfrm>
          <a:off x="5004048" y="2636912"/>
          <a:ext cx="3822700" cy="2697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498" y="5229200"/>
            <a:ext cx="972875" cy="144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8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539553" y="2060848"/>
                <a:ext cx="8352928" cy="4464496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pt-BR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ru-RU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н</m:t>
                        </m:r>
                      </m:sub>
                      <m:sup/>
                      <m:e>
                        <m:r>
                          <a:rPr lang="ru-RU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</m:e>
                    </m:nary>
                    <m:sSub>
                      <m:sSubPr>
                        <m:ctrlPr>
                          <a:rPr lang="ru-RU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Н</m:t>
                        </m:r>
                      </m:e>
                      <m:sub>
                        <m:r>
                          <a:rPr lang="ru-RU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б</m:t>
                        </m:r>
                      </m:sub>
                    </m:sSub>
                    <m:r>
                      <a:rPr lang="ru-RU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</a:rPr>
                      <m:t> х </m:t>
                    </m:r>
                    <m:sSub>
                      <m:sSubPr>
                        <m:ctrlPr>
                          <a:rPr lang="ru-RU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Н</m:t>
                        </m:r>
                      </m:e>
                      <m:sub>
                        <m:r>
                          <a:rPr lang="ru-RU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ст  </m:t>
                        </m:r>
                      </m:sub>
                    </m:sSub>
                    <m:r>
                      <a:rPr lang="ru-RU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</a:rPr>
                      <m:t>х</m:t>
                    </m:r>
                  </m:oMath>
                </a14:m>
                <a:r>
                  <a:rPr lang="ru-RU" dirty="0" smtClean="0">
                    <a:solidFill>
                      <a:schemeClr val="tx2">
                        <a:lumMod val="50000"/>
                      </a:schemeClr>
                    </a:solidFill>
                  </a:rPr>
                  <a:t> К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pt-BR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ru-RU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а</m:t>
                        </m:r>
                        <m:r>
                          <a:rPr lang="ru-RU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п</m:t>
                        </m:r>
                      </m:sub>
                      <m:sup/>
                      <m:e>
                        <m:r>
                          <a:rPr lang="ru-RU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</m:e>
                    </m:nary>
                    <m:f>
                      <m:fPr>
                        <m:ctrlPr>
                          <a:rPr lang="ru-RU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Нст</m:t>
                        </m:r>
                      </m:num>
                      <m:den>
                        <m:r>
                          <a:rPr lang="ru-RU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chemeClr val="tx2">
                        <a:lumMod val="50000"/>
                      </a:schemeClr>
                    </a:solidFill>
                  </a:rPr>
                  <a:t> 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Н</m:t>
                        </m:r>
                      </m:e>
                      <m:sub>
                        <m:r>
                          <a:rPr lang="ru-RU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б</m:t>
                        </m:r>
                      </m:sub>
                    </m:sSub>
                  </m:oMath>
                </a14:m>
                <a:r>
                  <a:rPr lang="ru-RU" dirty="0">
                    <a:solidFill>
                      <a:schemeClr val="tx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</a:rPr>
                      <m:t>х</m:t>
                    </m:r>
                  </m:oMath>
                </a14:m>
                <a:r>
                  <a:rPr lang="ru-RU" dirty="0" smtClean="0">
                    <a:solidFill>
                      <a:schemeClr val="tx2">
                        <a:lumMod val="50000"/>
                      </a:schemeClr>
                    </a:solidFill>
                  </a:rPr>
                  <a:t> К</a:t>
                </a:r>
              </a:p>
              <a:p>
                <a:endParaRPr lang="ru-RU" dirty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solidFill>
                      <a:schemeClr val="tx2">
                        <a:lumMod val="50000"/>
                      </a:schemeClr>
                    </a:solidFill>
                  </a:rPr>
                  <a:t>∑н – сумма налога</a:t>
                </a:r>
              </a:p>
              <a:p>
                <a:pPr marL="0" indent="0">
                  <a:buNone/>
                </a:pPr>
                <a:r>
                  <a:rPr lang="ru-RU" dirty="0" smtClean="0">
                    <a:solidFill>
                      <a:schemeClr val="tx2">
                        <a:lumMod val="50000"/>
                      </a:schemeClr>
                    </a:solidFill>
                  </a:rPr>
                  <a:t>∑ап – сумма авансового платежа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Н</m:t>
                        </m:r>
                      </m:e>
                      <m:sub>
                        <m:r>
                          <a:rPr lang="ru-RU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б</m:t>
                        </m:r>
                      </m:sub>
                    </m:sSub>
                  </m:oMath>
                </a14:m>
                <a:r>
                  <a:rPr lang="ru-RU" dirty="0" smtClean="0">
                    <a:solidFill>
                      <a:schemeClr val="tx2">
                        <a:lumMod val="50000"/>
                      </a:schemeClr>
                    </a:solidFill>
                  </a:rPr>
                  <a:t> –налоговая база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Н</m:t>
                        </m:r>
                      </m:e>
                      <m:sub>
                        <m:r>
                          <a:rPr lang="ru-RU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ст  </m:t>
                        </m:r>
                      </m:sub>
                    </m:sSub>
                  </m:oMath>
                </a14:m>
                <a:r>
                  <a:rPr lang="ru-RU" dirty="0" smtClean="0">
                    <a:solidFill>
                      <a:schemeClr val="tx2">
                        <a:lumMod val="50000"/>
                      </a:schemeClr>
                    </a:solidFill>
                  </a:rPr>
                  <a:t>- налоговая ставка</a:t>
                </a:r>
              </a:p>
              <a:p>
                <a:pPr marL="0" indent="0">
                  <a:buNone/>
                </a:pPr>
                <a:r>
                  <a:rPr lang="ru-RU" dirty="0" smtClean="0">
                    <a:solidFill>
                      <a:schemeClr val="tx2">
                        <a:lumMod val="50000"/>
                      </a:schemeClr>
                    </a:solidFill>
                  </a:rPr>
                  <a:t>К – коэффициент месяцев владения</a:t>
                </a:r>
              </a:p>
              <a:p>
                <a:endParaRPr lang="ru-RU" dirty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solidFill>
                      <a:schemeClr val="tx2">
                        <a:lumMod val="50000"/>
                      </a:schemeClr>
                    </a:solidFill>
                  </a:rPr>
                  <a:t>		</a:t>
                </a:r>
                <a:r>
                  <a:rPr lang="ru-RU" b="1" i="1" dirty="0" smtClean="0">
                    <a:solidFill>
                      <a:schemeClr val="tx2">
                        <a:lumMod val="50000"/>
                      </a:schemeClr>
                    </a:solidFill>
                  </a:rPr>
                  <a:t>Правило 15 дней (п. 7 ст. 396 НК РФ)</a:t>
                </a:r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3" y="2060848"/>
                <a:ext cx="8352928" cy="4464496"/>
              </a:xfrm>
              <a:blipFill rotWithShape="1">
                <a:blip r:embed="rId2"/>
                <a:stretch>
                  <a:fillRect l="-1314" t="-14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570156"/>
            <a:ext cx="8640960" cy="1054250"/>
          </a:xfrm>
        </p:spPr>
        <p:txBody>
          <a:bodyPr>
            <a:normAutofit fontScale="90000"/>
          </a:bodyPr>
          <a:lstStyle/>
          <a:p>
            <a:r>
              <a:rPr lang="ru-RU" sz="5300" dirty="0" smtClean="0"/>
              <a:t>Размеры платежей </a:t>
            </a:r>
            <a:r>
              <a:rPr lang="ru-RU" sz="4400" dirty="0" smtClean="0"/>
              <a:t>(ст. 396 НК РФ)</a:t>
            </a:r>
            <a:endParaRPr lang="ru-RU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328065"/>
            <a:ext cx="981569" cy="145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100" dirty="0" smtClean="0"/>
              <a:t>Порядок и сроки уплаты налога </a:t>
            </a:r>
            <a:r>
              <a:rPr lang="ru-RU" sz="4400" dirty="0" smtClean="0"/>
              <a:t>(ст. 397 НК РФ)</a:t>
            </a:r>
            <a:endParaRPr lang="ru-RU" sz="4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4797152"/>
            <a:ext cx="3822192" cy="172819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На основании уведомлений налоговой инспекции не позднее 1 декабря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(в 2015 г. – до 1 октября)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572000" y="2492896"/>
            <a:ext cx="4100264" cy="122413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 месту нахождения земельного участка не ранее 1 феврал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я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221088"/>
            <a:ext cx="3800475" cy="1978728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04864"/>
            <a:ext cx="3803650" cy="2343999"/>
          </a:xfrm>
        </p:spPr>
      </p:pic>
    </p:spTree>
    <p:extLst>
      <p:ext uri="{BB962C8B-B14F-4D97-AF65-F5344CB8AC3E}">
        <p14:creationId xmlns:p14="http://schemas.microsoft.com/office/powerpoint/2010/main" val="243399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204863"/>
            <a:ext cx="7920880" cy="4221087"/>
          </a:xfrm>
        </p:spPr>
        <p:txBody>
          <a:bodyPr>
            <a:normAutofit fontScale="77500" lnSpcReduction="20000"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Ст. 398 НК РФ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Приложение № 1 к Приказу ФНС России от 28.10.2011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№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 ММВ-7-11/696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@ (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с изменениями от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14.11.2013)</a:t>
            </a:r>
          </a:p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Приказ ФНС России от 10.05.2017 № ММВ-7-21/347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@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Срок сдачи – до 1 февраля</a:t>
            </a:r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540000" indent="0">
              <a:buNone/>
            </a:pPr>
            <a:endParaRPr lang="ru-RU" dirty="0" smtClean="0"/>
          </a:p>
          <a:p>
            <a:pPr marL="882900" indent="-3429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Контрольные соотношения показателей налоговой декларации в письме ФНС России от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30.05.2014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№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БС-4-11/10399</a:t>
            </a:r>
          </a:p>
          <a:p>
            <a:pPr marL="882900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 заполнении декларации при изменении кадастровой стоимости судом см. письмо ФНС России от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20.04.2016   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 БС-4-11/6957	</a:t>
            </a:r>
          </a:p>
          <a:p>
            <a:endParaRPr lang="ru-RU" dirty="0"/>
          </a:p>
          <a:p>
            <a:pPr lvl="2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Налоговая декларация</a:t>
            </a:r>
            <a:endParaRPr lang="ru-RU" sz="4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53136"/>
            <a:ext cx="1197593" cy="177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4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348880"/>
            <a:ext cx="8136903" cy="4032447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Новая форма применяется при предоставлении декларации за налоговый период 2017 года</a:t>
            </a:r>
          </a:p>
          <a:p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Не требуется заверение печатью организации,               указание ОКВЭД</a:t>
            </a:r>
          </a:p>
          <a:p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Добавлена возможность заполнения                            декларации исходя из нормативной                                           цены земли </a:t>
            </a:r>
          </a:p>
          <a:p>
            <a:pPr marL="800100" lvl="2" indent="0">
              <a:buNone/>
            </a:pPr>
            <a:endParaRPr lang="ru-RU" sz="1800" dirty="0" smtClean="0"/>
          </a:p>
          <a:p>
            <a:pPr marL="800100" lvl="2" indent="0">
              <a:buNone/>
            </a:pPr>
            <a:r>
              <a:rPr lang="ru-RU" sz="1800" dirty="0" smtClean="0"/>
              <a:t> </a:t>
            </a:r>
          </a:p>
          <a:p>
            <a:pPr marL="800100" lvl="2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dirty="0" smtClean="0">
              <a:hlinkClick r:id="rId2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80920" cy="1097092"/>
          </a:xfrm>
        </p:spPr>
        <p:txBody>
          <a:bodyPr>
            <a:normAutofit fontScale="90000"/>
          </a:bodyPr>
          <a:lstStyle/>
          <a:p>
            <a:r>
              <a:rPr lang="ru-RU" sz="5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Разъяснения ФНС по новой форме налоговой декларации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523510"/>
            <a:ext cx="3168352" cy="29703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44208" y="4797152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indent="0" algn="ctr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Письмо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ФНС</a:t>
            </a:r>
          </a:p>
          <a:p>
            <a:pPr marL="0" lvl="2" indent="0" algn="ctr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от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6 июня 2017 г. №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БС-4-21/10628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@ </a:t>
            </a:r>
          </a:p>
        </p:txBody>
      </p:sp>
    </p:spTree>
    <p:extLst>
      <p:ext uri="{BB962C8B-B14F-4D97-AF65-F5344CB8AC3E}">
        <p14:creationId xmlns:p14="http://schemas.microsoft.com/office/powerpoint/2010/main" val="173890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352928" cy="446449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Единственным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достоверным источником информации об объектах недвижимости, о правах на них и о владельцах объектов недвижимости является Единый государственный реестр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недвижимости, который формируется на основании актов об утверждении кадастровой стоимости (письмо № 03-05-04-02/24445 от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24.04.2017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Изменение категории и (или) вида разрешенного использования земель в течение налогового периода не изменяет налоговую ставку в этом же периоде (письмо № 03-05-04-02/22593 от 14.04.2017; Определение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Конституционного Суда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РФ № 212-О от 09.02.2017)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Применение измененной кадастровой стоимости из-за недостоверности сведений об объекте недвижимости происходит по правилам ст. 5 НК РФ (письмо № 03-05-04-01/38266 от 20.06.2017)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Случаи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неначисления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пеней на авансовые платежи при изменении кадастровой стоимости (письмо № 03-05-04-02/6626 от 08.02.2017)</a:t>
            </a:r>
          </a:p>
          <a:p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80920" cy="1584176"/>
          </a:xfrm>
        </p:spPr>
        <p:txBody>
          <a:bodyPr>
            <a:noAutofit/>
          </a:bodyPr>
          <a:lstStyle/>
          <a:p>
            <a:r>
              <a:rPr lang="ru-RU" sz="4600" dirty="0" smtClean="0"/>
              <a:t>Позиция Минфина и судов</a:t>
            </a:r>
            <a:br>
              <a:rPr lang="ru-RU" sz="4600" dirty="0" smtClean="0"/>
            </a:br>
            <a:r>
              <a:rPr lang="ru-RU" sz="4600" dirty="0" smtClean="0"/>
              <a:t>по вопросам налогообложения</a:t>
            </a:r>
            <a:endParaRPr lang="ru-RU" sz="4600" dirty="0"/>
          </a:p>
        </p:txBody>
      </p:sp>
    </p:spTree>
    <p:extLst>
      <p:ext uri="{BB962C8B-B14F-4D97-AF65-F5344CB8AC3E}">
        <p14:creationId xmlns:p14="http://schemas.microsoft.com/office/powerpoint/2010/main" val="341363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368152"/>
          </a:xfrm>
        </p:spPr>
        <p:txBody>
          <a:bodyPr>
            <a:noAutofit/>
          </a:bodyPr>
          <a:lstStyle/>
          <a:p>
            <a:r>
              <a:rPr lang="ru-RU" sz="3500" dirty="0" smtClean="0"/>
              <a:t>Практические аспекты применения Постановления Пленума</a:t>
            </a:r>
            <a:br>
              <a:rPr lang="ru-RU" sz="3500" dirty="0" smtClean="0"/>
            </a:br>
            <a:r>
              <a:rPr lang="ru-RU" sz="3500" dirty="0" smtClean="0"/>
              <a:t>Верховного Суда РФ № 28 от 30 июня 2015 г.</a:t>
            </a:r>
            <a:endParaRPr lang="ru-RU" sz="3500" dirty="0"/>
          </a:p>
        </p:txBody>
      </p:sp>
      <p:sp>
        <p:nvSpPr>
          <p:cNvPr id="5" name="Шестиугольник 4"/>
          <p:cNvSpPr/>
          <p:nvPr/>
        </p:nvSpPr>
        <p:spPr>
          <a:xfrm>
            <a:off x="3318261" y="3501008"/>
            <a:ext cx="2279853" cy="1368152"/>
          </a:xfrm>
          <a:prstGeom prst="hexago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Обжалование кадастровой стоимости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1988840"/>
            <a:ext cx="2520280" cy="15121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Требование об изменении кадастровой стоимости; об установлении рыночной стоимости; об оспаривании решения Комиссии            (не объединяется с иными требованиями)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3893780"/>
            <a:ext cx="2520280" cy="11521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Самостоятельное решение о подаче административного иска участником долевой собственности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84168" y="2564904"/>
            <a:ext cx="2520280" cy="15121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Обязательные документы:</a:t>
            </a:r>
          </a:p>
          <a:p>
            <a:pPr indent="-285750" algn="ctr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кадастровая справка;</a:t>
            </a:r>
          </a:p>
          <a:p>
            <a:pPr indent="-285750" algn="ctr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нотариально заверенная копия правоустанавливающих документов на объект;</a:t>
            </a:r>
          </a:p>
          <a:p>
            <a:pPr indent="-285750" algn="ctr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отчет оценщика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79817" y="4275094"/>
            <a:ext cx="2520280" cy="11881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Дополнительные документы:</a:t>
            </a:r>
          </a:p>
          <a:p>
            <a:pPr indent="-285750" algn="ctr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экспертные заключения;</a:t>
            </a:r>
          </a:p>
          <a:p>
            <a:pPr indent="-285750" algn="ctr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техническая документация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5536" y="5364981"/>
            <a:ext cx="2520280" cy="11521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Заявление подается не позднее 5 лет со дня внесения сведений в ЕГРН и до внесения новых сведений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18261" y="2292974"/>
            <a:ext cx="2178242" cy="10072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Возможное участие в деле оценщика, эксперта, специалиста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7864" y="5364981"/>
            <a:ext cx="2250250" cy="10883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Суд указывает период действия определенной в решении кадастровой стоимости и дату подачи заявления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56176" y="5661249"/>
            <a:ext cx="2443921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Досудебный порядок урегулирования спора для юридических лиц</a:t>
            </a:r>
          </a:p>
        </p:txBody>
      </p:sp>
    </p:spTree>
    <p:extLst>
      <p:ext uri="{BB962C8B-B14F-4D97-AF65-F5344CB8AC3E}">
        <p14:creationId xmlns:p14="http://schemas.microsoft.com/office/powerpoint/2010/main" val="74352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368152"/>
          </a:xfrm>
        </p:spPr>
        <p:txBody>
          <a:bodyPr>
            <a:noAutofit/>
          </a:bodyPr>
          <a:lstStyle/>
          <a:p>
            <a:r>
              <a:rPr lang="ru-RU" sz="3500" dirty="0" smtClean="0"/>
              <a:t>Практические аспекты применения Постановления Пленума</a:t>
            </a:r>
            <a:br>
              <a:rPr lang="ru-RU" sz="3500" dirty="0" smtClean="0"/>
            </a:br>
            <a:r>
              <a:rPr lang="ru-RU" sz="3500" dirty="0" smtClean="0"/>
              <a:t>Верховного Суда РФ № 28 от 30 июня 2015 г.</a:t>
            </a:r>
            <a:endParaRPr lang="ru-RU" sz="3500" dirty="0"/>
          </a:p>
        </p:txBody>
      </p:sp>
      <p:sp>
        <p:nvSpPr>
          <p:cNvPr id="5" name="Шестиугольник 4"/>
          <p:cNvSpPr/>
          <p:nvPr/>
        </p:nvSpPr>
        <p:spPr>
          <a:xfrm>
            <a:off x="5292080" y="3573016"/>
            <a:ext cx="2304256" cy="1584176"/>
          </a:xfrm>
          <a:prstGeom prst="hexago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Установление рыночной стоимости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6227" y="2204864"/>
            <a:ext cx="3545733" cy="1116124"/>
          </a:xfrm>
          <a:prstGeom prst="roundRect">
            <a:avLst>
              <a:gd name="adj" fmla="val 2241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Рыночная стоимость определяется оценщиком на дату определения оспариваемой кадастровой стоимости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3568" y="3501008"/>
            <a:ext cx="3528392" cy="12961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Может быть установлена при оспаривании кадастровой стоимости в связи с недостоверными сведениями об объекте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6227" y="5080783"/>
            <a:ext cx="3545732" cy="12961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Суд может установить в размере, отличном от указанного в заявлении, на основании доказательств и экономической целесообразности </a:t>
            </a:r>
          </a:p>
        </p:txBody>
      </p:sp>
    </p:spTree>
    <p:extLst>
      <p:ext uri="{BB962C8B-B14F-4D97-AF65-F5344CB8AC3E}">
        <p14:creationId xmlns:p14="http://schemas.microsoft.com/office/powerpoint/2010/main" val="403433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368152"/>
          </a:xfrm>
        </p:spPr>
        <p:txBody>
          <a:bodyPr>
            <a:noAutofit/>
          </a:bodyPr>
          <a:lstStyle/>
          <a:p>
            <a:r>
              <a:rPr lang="ru-RU" sz="3500" dirty="0" smtClean="0"/>
              <a:t>Практические аспекты применения Постановления Пленума</a:t>
            </a:r>
            <a:br>
              <a:rPr lang="ru-RU" sz="3500" dirty="0" smtClean="0"/>
            </a:br>
            <a:r>
              <a:rPr lang="ru-RU" sz="3500" dirty="0" smtClean="0"/>
              <a:t>Верховного Суда РФ № 28 от 30 июня 2015 г.</a:t>
            </a:r>
            <a:endParaRPr lang="ru-RU" sz="3500" dirty="0"/>
          </a:p>
        </p:txBody>
      </p:sp>
      <p:sp>
        <p:nvSpPr>
          <p:cNvPr id="5" name="Шестиугольник 4"/>
          <p:cNvSpPr/>
          <p:nvPr/>
        </p:nvSpPr>
        <p:spPr>
          <a:xfrm>
            <a:off x="3347864" y="3501008"/>
            <a:ext cx="2448272" cy="1368152"/>
          </a:xfrm>
          <a:prstGeom prst="hexago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Недостоверные сведения об объекте оценки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12160" y="4797152"/>
            <a:ext cx="2651480" cy="1296144"/>
          </a:xfrm>
          <a:prstGeom prst="roundRect">
            <a:avLst>
              <a:gd name="adj" fmla="val 254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Технические ошибки – те, которые повлекли неправильное внесение сведений о кадастровой стоимости в ЕГРН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9512" y="2636912"/>
            <a:ext cx="2952328" cy="2952327"/>
          </a:xfrm>
          <a:prstGeom prst="roundRect">
            <a:avLst>
              <a:gd name="adj" fmla="val 196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Допущенное при оценке искажение данных об объекте, на основании которых определялась кадастровая стоимость (местоположение, целевое назначение, разрешенное использование, специальные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ограничения, аварийное состояние)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927336" y="2636912"/>
            <a:ext cx="2736304" cy="1080120"/>
          </a:xfrm>
          <a:prstGeom prst="roundRect">
            <a:avLst>
              <a:gd name="adj" fmla="val 2655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Кадастровые ошибки – те, которые повлияли на размер кадастровой стоимости</a:t>
            </a:r>
          </a:p>
        </p:txBody>
      </p:sp>
    </p:spTree>
    <p:extLst>
      <p:ext uri="{BB962C8B-B14F-4D97-AF65-F5344CB8AC3E}">
        <p14:creationId xmlns:p14="http://schemas.microsoft.com/office/powerpoint/2010/main" val="209386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280919" cy="4608512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Налоговые органы наделены полномочиями по администрированию страховых взносов в ПФР, ФСС РФ и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ФФОМС</a:t>
            </a: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Кодекс дополнен положениями, регулирующими порядок исчисления, уплаты и администрирования взносов. Введено понятие страховых взносов, установлены обязанности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плательщиков</a:t>
            </a: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В НК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появился раздел 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XI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, в котором определены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элементы обложения взносами, установлены льготы, а также особенности уплаты взносов отдельными категориями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плательщиков</a:t>
            </a: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На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страховые взносы распространен обязательный досудебный порядок урегулирования налоговых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споров</a:t>
            </a: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Основная цель поправок – создать универсальную систему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администрирования налогов, сборов и страховых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взносов, которая должна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снизить административную нагрузку на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плательщиков за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счет сокращения числа контролирующих органов и оптимизации количества представляемой им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отчетности</a:t>
            </a: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512168"/>
          </a:xfrm>
        </p:spPr>
        <p:txBody>
          <a:bodyPr>
            <a:noAutofit/>
          </a:bodyPr>
          <a:lstStyle/>
          <a:p>
            <a:r>
              <a:rPr lang="ru-RU" sz="2200" dirty="0" smtClean="0"/>
              <a:t>Федеральный </a:t>
            </a:r>
            <a:r>
              <a:rPr lang="ru-RU" sz="2200" dirty="0"/>
              <a:t>закон от 3 июля 2016 г. </a:t>
            </a:r>
            <a:r>
              <a:rPr lang="ru-RU" sz="2200" dirty="0" smtClean="0"/>
              <a:t>№</a:t>
            </a:r>
            <a:r>
              <a:rPr lang="ru-RU" sz="2200" dirty="0"/>
              <a:t> 243-ФЗ </a:t>
            </a:r>
            <a:r>
              <a:rPr lang="ru-RU" sz="2200" dirty="0" smtClean="0"/>
              <a:t>«О </a:t>
            </a:r>
            <a:r>
              <a:rPr lang="ru-RU" sz="2200" dirty="0"/>
              <a:t>внесении изменений в части </a:t>
            </a:r>
            <a:r>
              <a:rPr lang="en-US" sz="2200" dirty="0" smtClean="0"/>
              <a:t>I </a:t>
            </a:r>
            <a:r>
              <a:rPr lang="ru-RU" sz="2200" dirty="0" smtClean="0"/>
              <a:t>и </a:t>
            </a:r>
            <a:r>
              <a:rPr lang="en-US" sz="2200" dirty="0" smtClean="0"/>
              <a:t>II </a:t>
            </a:r>
            <a:r>
              <a:rPr lang="ru-RU" sz="2200" dirty="0" smtClean="0"/>
              <a:t>НК РФ в </a:t>
            </a:r>
            <a:r>
              <a:rPr lang="ru-RU" sz="2200" dirty="0"/>
              <a:t>связи с передачей налоговым органам полномочий по администрированию страховых взносов на обязательное пенсионное, социальное и медицинское </a:t>
            </a:r>
            <a:r>
              <a:rPr lang="ru-RU" sz="2200" dirty="0" smtClean="0"/>
              <a:t>страхование»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8166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Полезная информация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132856"/>
            <a:ext cx="4176463" cy="399362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Письма Минфина не содержат правовых норм, не конкретизируют нормативные предписания и не являются нормативными правовыми актами; имеют информационно-разъяснительный характер и не препятствуют иной трактовке норм законодательства. Однако, ФНС направляет разъяснения Минфина до сведения сотрудников, осуществляющих администрирование соответствующего налога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4211960" y="2204864"/>
            <a:ext cx="4896544" cy="3921616"/>
          </a:xfrm>
        </p:spPr>
        <p:txBody>
          <a:bodyPr/>
          <a:lstStyle/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Ставки и льготы по имущественным налогам на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сайте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www.nalog.ru/rn77/service/tax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hlinkClick r:id="rId2"/>
              </a:rPr>
              <a:t>/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3822186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02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</a:rPr>
              <a:t>Спасибо за внимание</a:t>
            </a:r>
            <a:endParaRPr lang="ru-RU" sz="4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509120"/>
            <a:ext cx="2223595" cy="212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9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060848"/>
            <a:ext cx="8496944" cy="4464496"/>
          </a:xfrm>
        </p:spPr>
        <p:txBody>
          <a:bodyPr>
            <a:noAutofit/>
          </a:bodyPr>
          <a:lstStyle/>
          <a:p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Закон направлен на реализацию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отдельных положений 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Основных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направлений налоговой 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политики на 2017 и плановый период 2018-2019 гг.</a:t>
            </a:r>
            <a:endParaRPr lang="ru-RU" sz="17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Предусмотрено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сохранение действующей процентной ставки пени для физлиц, включая ИП, и увеличение ее размера (до 1/150 ключевой ставки Банка России) для организаций в случае просрочки исполнения обязанности по уплате налога свыше 30 календарных 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дней (п. 4 ст. 75 НК РФ)</a:t>
            </a:r>
          </a:p>
          <a:p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Установлена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возможность уплаты 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налогов и страховых взносов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за налогоплательщика иным 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лицом, которое, в свою очередь,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не вправе требовать возврата из бюджетной системы 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уплаченного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за налогоплательщика 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налога (п. 1 ст. 45 НК РФ)</a:t>
            </a:r>
          </a:p>
          <a:p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Установлен штраф в размере 20 000 рублей для банков за противоправные открытия счетов, в </a:t>
            </a:r>
            <a:r>
              <a:rPr lang="ru-RU" sz="1700" dirty="0" err="1" smtClean="0">
                <a:solidFill>
                  <a:schemeClr val="tx2">
                    <a:lumMod val="50000"/>
                  </a:schemeClr>
                </a:solidFill>
              </a:rPr>
              <a:t>т.ч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. лицу, в отношении которого налоговым органом принято решение о приостановлении операций по счетам этого лица (п. 1 ст. 132 НК РФ)</a:t>
            </a:r>
            <a:endParaRPr lang="ru-RU" sz="17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Налоговые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органы 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вправе истребовать у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плательщика страховых взносов при проведении камеральной налоговой проверки представленного им расчета по страховым взносам сведений и документов, подтверждающих обоснованность отражения сумм, не подлежащих обложению страховыми взносами, и применения пониженных тарифов страховых взносов (п. 8.6 ст. 88 НК РФ)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70156"/>
            <a:ext cx="8064896" cy="1054250"/>
          </a:xfrm>
        </p:spPr>
        <p:txBody>
          <a:bodyPr>
            <a:noAutofit/>
          </a:bodyPr>
          <a:lstStyle/>
          <a:p>
            <a:r>
              <a:rPr lang="ru-RU" sz="2400" dirty="0" smtClean="0"/>
              <a:t>Федеральный </a:t>
            </a:r>
            <a:r>
              <a:rPr lang="ru-RU" sz="2400" dirty="0"/>
              <a:t>закон от 30 ноября 2016 г. № </a:t>
            </a:r>
            <a:r>
              <a:rPr lang="ru-RU" sz="2400" dirty="0" smtClean="0"/>
              <a:t>401-ФЗ</a:t>
            </a:r>
            <a:br>
              <a:rPr lang="ru-RU" sz="2400" dirty="0" smtClean="0"/>
            </a:br>
            <a:r>
              <a:rPr lang="ru-RU" sz="2400" dirty="0" smtClean="0"/>
              <a:t>«О </a:t>
            </a:r>
            <a:r>
              <a:rPr lang="ru-RU" sz="2400" dirty="0"/>
              <a:t>внесении изменений в части первую и вторую </a:t>
            </a:r>
            <a:r>
              <a:rPr lang="ru-RU" sz="2400" dirty="0" smtClean="0"/>
              <a:t>НК РФ </a:t>
            </a:r>
            <a:r>
              <a:rPr lang="ru-RU" sz="2400" dirty="0"/>
              <a:t>и отдельные законодательные акты Российской </a:t>
            </a:r>
            <a:r>
              <a:rPr lang="ru-RU" sz="2400" dirty="0" smtClean="0"/>
              <a:t>Федерации»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3346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132856"/>
            <a:ext cx="8028880" cy="1512169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Заявление о возврате излишне взысканного налога можно подать в ИФНС в течение 3 лет (изменение п. 3 ст. 79 НК РФ в соответствии с Проектом Федерального закона № 223287-7 от 11.07.2017)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500" dirty="0" smtClean="0"/>
              <a:t>Планируемые изменения</a:t>
            </a:r>
            <a:endParaRPr lang="ru-RU" sz="35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707904" y="3336552"/>
            <a:ext cx="5184576" cy="2921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365760">
              <a:buFont typeface="Wingdings" pitchFamily="2" charset="2"/>
              <a:buChar char=""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Определение пределов добросовестности налогоплательщиков при получении налоговой выгоды: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Факты не искажены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Уменьшение налогов – последствия, а не цель сделки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Обязательство по сделке исполнено контрагентом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(новая ст. 54.1, изменение п. 5 ст. 82 НК РФ в соответствии с Проектом Федерального закона  № 529775-6, принятого Государственной Думой 07.07.2017)</a:t>
            </a:r>
            <a:endParaRPr lang="ru-RU" sz="1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Font typeface="Symbol" pitchFamily="18" charset="2"/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45024"/>
            <a:ext cx="3357562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9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2420888"/>
            <a:ext cx="8028880" cy="1512169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Налоговые каникулы для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самозанятых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до 31.12.2018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Комплекс мер по поддержке субъектов малого и                     среднего предпринимательства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Налоговое администрирование неналоговых                           платежей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500" dirty="0" smtClean="0"/>
              <a:t>Основные направления налоговой политики на 2017-2019 гг.</a:t>
            </a:r>
            <a:endParaRPr lang="ru-RU" sz="35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780928"/>
            <a:ext cx="2373059" cy="12359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7" y="4333544"/>
            <a:ext cx="2534246" cy="1483738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2641750" y="4365104"/>
            <a:ext cx="6228680" cy="1985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365760">
              <a:buFont typeface="Wingdings" pitchFamily="2" charset="2"/>
              <a:buChar char="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Снижение совокупного тарифа страховых взносов до 30%</a:t>
            </a:r>
          </a:p>
          <a:p>
            <a:pPr marL="365760" indent="-365760">
              <a:buFont typeface="Wingdings" pitchFamily="2" charset="2"/>
              <a:buChar char="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Упрощение авансового НДС</a:t>
            </a:r>
          </a:p>
          <a:p>
            <a:pPr marL="365760" indent="-365760">
              <a:buFont typeface="Wingdings" pitchFamily="2" charset="2"/>
              <a:buChar char="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Расширение перечня подакцизных                   товаров и увеличение акцизов</a:t>
            </a:r>
          </a:p>
          <a:p>
            <a:pPr marL="0" indent="0">
              <a:buFont typeface="Symbol" pitchFamily="18" charset="2"/>
              <a:buNone/>
            </a:pP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927" y="5195801"/>
            <a:ext cx="1693963" cy="127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9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2420888"/>
            <a:ext cx="8028880" cy="1512169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Прогрессивное увеличение размера пени</a:t>
            </a: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Усовершенствование способов своевременной                            уплаты налогов и сборов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500" dirty="0"/>
              <a:t>Основные направления налоговой политики на 2017-2019 гг.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347864" y="4293096"/>
            <a:ext cx="5522566" cy="2057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365760">
              <a:buFont typeface="Wingdings" pitchFamily="2" charset="2"/>
              <a:buChar char=""/>
            </a:pP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Отказ от федеральных льгот по региональным и местным налогам</a:t>
            </a:r>
          </a:p>
          <a:p>
            <a:pPr marL="365760" indent="-365760">
              <a:buFont typeface="Wingdings" pitchFamily="2" charset="2"/>
              <a:buChar char="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Расширение перечня объектов         налогообложения имущественными            налогами</a:t>
            </a:r>
          </a:p>
          <a:p>
            <a:endParaRPr lang="ru-RU" sz="2000" dirty="0"/>
          </a:p>
          <a:p>
            <a:endParaRPr lang="ru-RU" sz="2000" dirty="0" smtClean="0"/>
          </a:p>
          <a:p>
            <a:pPr marL="0" indent="0">
              <a:buFont typeface="Symbol" pitchFamily="18" charset="2"/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698613"/>
            <a:ext cx="2786262" cy="15841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61048"/>
            <a:ext cx="2614668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8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2897</TotalTime>
  <Words>2887</Words>
  <Application>Microsoft Office PowerPoint</Application>
  <PresentationFormat>Экран (4:3)</PresentationFormat>
  <Paragraphs>362</Paragraphs>
  <Slides>51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Твердый переплет</vt:lpstr>
      <vt:lpstr>Часть I Налогового кодекса РФ:</vt:lpstr>
      <vt:lpstr>Кто владеет информацией, тот владеет миром               Натан Ротшильд</vt:lpstr>
      <vt:lpstr>Изменения Части I Налогового кодекса РФ в 2017 г.</vt:lpstr>
      <vt:lpstr>Федеральный закон от 1 мая 2016 г. № 130-ФЗ «О внесении изменений в часть первую Налогового кодекса Российской Федерации»</vt:lpstr>
      <vt:lpstr>Федеральный закон от 3 июля 2016 г. № 243-ФЗ «О внесении изменений в части I и II НК РФ в связи с передачей налоговым органам полномочий по администрированию страховых взносов на обязательное пенсионное, социальное и медицинское страхование»</vt:lpstr>
      <vt:lpstr>Федеральный закон от 30 ноября 2016 г. № 401-ФЗ «О внесении изменений в части первую и вторую НК РФ и отдельные законодательные акты Российской Федерации»</vt:lpstr>
      <vt:lpstr>Планируемые изменения</vt:lpstr>
      <vt:lpstr>Основные направления налоговой политики на 2017-2019 гг.</vt:lpstr>
      <vt:lpstr>Основные направления налоговой политики на 2017-2019 гг.</vt:lpstr>
      <vt:lpstr>Региональные и местные налоги: особенности исчисления, уплаты, отчетности  </vt:lpstr>
      <vt:lpstr>Транспортный налог</vt:lpstr>
      <vt:lpstr>Налогоплательщики (ст. 357 НК РФ)</vt:lpstr>
      <vt:lpstr>Объекты налогообложения (ст. 358 НК РФ)</vt:lpstr>
      <vt:lpstr>Не являются объектами налогообложения (п. 2 ст. 358 НК РФ)</vt:lpstr>
      <vt:lpstr>Налоговая база (ст. 359 НК РФ)</vt:lpstr>
      <vt:lpstr>Налоговые ставки</vt:lpstr>
      <vt:lpstr>Размеры платежей (ст. 362 НК РФ)</vt:lpstr>
      <vt:lpstr>Порядок и сроки уплаты налога</vt:lpstr>
      <vt:lpstr>Налоговая декларация</vt:lpstr>
      <vt:lpstr>Разъяснения ФНС по новой форме налоговой декларации </vt:lpstr>
      <vt:lpstr>Проекты изменений в законодательстве</vt:lpstr>
      <vt:lpstr>Судебная практика 2016-2017 гг.</vt:lpstr>
      <vt:lpstr>Налог на имущество организаций</vt:lpstr>
      <vt:lpstr>Налогоплательщики (ст. 373 НК РФ)</vt:lpstr>
      <vt:lpstr>Объект налогообложения</vt:lpstr>
      <vt:lpstr>Налоговые ставки (ст. 380 НК РФ)</vt:lpstr>
      <vt:lpstr>Налоговые льготы (ст. 381 НК РФ)</vt:lpstr>
      <vt:lpstr>Налоговая база (ст. 375 НК РФ)</vt:lpstr>
      <vt:lpstr>Определение налоговой базы</vt:lpstr>
      <vt:lpstr>Сумма налога к уплате (ст. 382 НК РФ)</vt:lpstr>
      <vt:lpstr>Налоговая декларация (ст. 386 НК РФ)</vt:lpstr>
      <vt:lpstr>Разъяснения ФНС по новым формам отчетности</vt:lpstr>
      <vt:lpstr>Разъяснения Минфина</vt:lpstr>
      <vt:lpstr>Основные новшества 2017 года</vt:lpstr>
      <vt:lpstr>Судебная практика</vt:lpstr>
      <vt:lpstr>Земельный налог</vt:lpstr>
      <vt:lpstr>Налогоплательщики (ст. 388 НК РФ)</vt:lpstr>
      <vt:lpstr>Объект налогообложения (ст. 389 НК РФ)</vt:lpstr>
      <vt:lpstr>Налоговая база (ст. 390 НК РФ)</vt:lpstr>
      <vt:lpstr>Налоговая база (особенности определения)</vt:lpstr>
      <vt:lpstr>Налоговые ставки (ст. 394 НК РФ)</vt:lpstr>
      <vt:lpstr>Размеры платежей (ст. 396 НК РФ)</vt:lpstr>
      <vt:lpstr>Порядок и сроки уплаты налога (ст. 397 НК РФ)</vt:lpstr>
      <vt:lpstr>Налоговая декларация</vt:lpstr>
      <vt:lpstr>Разъяснения ФНС по новой форме налоговой декларации</vt:lpstr>
      <vt:lpstr>Позиция Минфина и судов по вопросам налогообложения</vt:lpstr>
      <vt:lpstr>Практические аспекты применения Постановления Пленума Верховного Суда РФ № 28 от 30 июня 2015 г.</vt:lpstr>
      <vt:lpstr>Практические аспекты применения Постановления Пленума Верховного Суда РФ № 28 от 30 июня 2015 г.</vt:lpstr>
      <vt:lpstr>Практические аспекты применения Постановления Пленума Верховного Суда РФ № 28 от 30 июня 2015 г.</vt:lpstr>
      <vt:lpstr>Полезная информация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Региональные и местные налоги: особенности исчисления, уплаты, отчетности. Спорные ситуации.</dc:title>
  <dc:creator>Olga</dc:creator>
  <cp:lastModifiedBy>Olga</cp:lastModifiedBy>
  <cp:revision>150</cp:revision>
  <cp:lastPrinted>2017-07-13T13:25:59Z</cp:lastPrinted>
  <dcterms:modified xsi:type="dcterms:W3CDTF">2017-07-13T19:53:23Z</dcterms:modified>
</cp:coreProperties>
</file>